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drawings/drawing1.xml" ContentType="application/vnd.openxmlformats-officedocument.drawingml.chartshapes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drawings/drawing2.xml" ContentType="application/vnd.openxmlformats-officedocument.drawingml.chartshapes+xml"/>
  <Override PartName="/ppt/notesSlides/notesSlide4.xml" ContentType="application/vnd.openxmlformats-officedocument.presentationml.notesSl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7.xml" ContentType="application/vnd.openxmlformats-officedocument.drawingml.chart+xml"/>
  <Override PartName="/ppt/theme/themeOverride7.xml" ContentType="application/vnd.openxmlformats-officedocument.themeOverride+xml"/>
  <Override PartName="/ppt/drawings/drawing3.xml" ContentType="application/vnd.openxmlformats-officedocument.drawingml.chartshapes+xml"/>
  <Override PartName="/ppt/notesSlides/notesSlide13.xml" ContentType="application/vnd.openxmlformats-officedocument.presentationml.notesSlide+xml"/>
  <Override PartName="/ppt/charts/chart8.xml" ContentType="application/vnd.openxmlformats-officedocument.drawingml.chart+xml"/>
  <Override PartName="/ppt/theme/themeOverride8.xml" ContentType="application/vnd.openxmlformats-officedocument.themeOverride+xml"/>
  <Override PartName="/ppt/drawings/drawing4.xml" ContentType="application/vnd.openxmlformats-officedocument.drawingml.chartshapes+xml"/>
  <Override PartName="/ppt/notesSlides/notesSlide14.xml" ContentType="application/vnd.openxmlformats-officedocument.presentationml.notesSlide+xml"/>
  <Override PartName="/ppt/charts/chart9.xml" ContentType="application/vnd.openxmlformats-officedocument.drawingml.chart+xml"/>
  <Override PartName="/ppt/theme/themeOverride9.xml" ContentType="application/vnd.openxmlformats-officedocument.themeOverride+xml"/>
  <Override PartName="/ppt/drawings/drawing5.xml" ContentType="application/vnd.openxmlformats-officedocument.drawingml.chartshape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8"/>
  </p:notesMasterIdLst>
  <p:sldIdLst>
    <p:sldId id="256" r:id="rId2"/>
    <p:sldId id="258" r:id="rId3"/>
    <p:sldId id="261" r:id="rId4"/>
    <p:sldId id="286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8" r:id="rId21"/>
    <p:sldId id="280" r:id="rId22"/>
    <p:sldId id="284" r:id="rId23"/>
    <p:sldId id="285" r:id="rId24"/>
    <p:sldId id="281" r:id="rId25"/>
    <p:sldId id="282" r:id="rId26"/>
    <p:sldId id="283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08" y="-22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Eric%20Hanushek\Dropbox\Education%20Data\PISA%202009\PISA%202009%20math%20figure.xls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Eric%20Hanushek\Dropbox\Education%20Data\PISA%202009\PISA%202009%20math%20figure.xls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Eric%20Hanushek\Dropbox\Education%20Data\PISA%202009\PISA%202009%20math%20figure.xls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C:\Users\Eric%20Hanushek\Dropbox\active%20papers\EU%20projections\Spain%20graphs.xlsx" TargetMode="External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oleObject" Target="file:///C:\Users\Eric%20Hanushek\Dropbox\active%20papers\EU%20projections\Spain%20graphs.xlsx" TargetMode="External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Eric%20Hanushek\Dropbox\active%20papers\Koret%20international%20book\Woessmann%20revisions\EndangeringProsperityFigs_130207.xlsx" TargetMode="External"/><Relationship Id="rId1" Type="http://schemas.openxmlformats.org/officeDocument/2006/relationships/themeOverride" Target="../theme/themeOverrid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oleObject" Target="file:///C:\Documents%20and%20Settings\Rick%20Hanushek\My%20Documents\My%20Dropbox\active%20papers\Gates\figures\economic%20calculations.final%20(Eric%20Hanushek's%20conflicted%20copy%202009-10-02).xls" TargetMode="External"/><Relationship Id="rId1" Type="http://schemas.openxmlformats.org/officeDocument/2006/relationships/themeOverride" Target="../theme/themeOverrid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4.xml"/><Relationship Id="rId2" Type="http://schemas.openxmlformats.org/officeDocument/2006/relationships/oleObject" Target="file:///C:\Documents%20and%20Settings\Rick%20Hanushek\My%20Documents\My%20Dropbox\active%20papers\Gates\figures\economic%20calculations.final%20(Eric%20Hanushek's%20conflicted%20copy%202009-10-02).xls" TargetMode="External"/><Relationship Id="rId1" Type="http://schemas.openxmlformats.org/officeDocument/2006/relationships/themeOverride" Target="../theme/themeOverrid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5.xml"/><Relationship Id="rId2" Type="http://schemas.openxmlformats.org/officeDocument/2006/relationships/oleObject" Target="file:///C:\Documents%20and%20Settings\Rick%20Hanushek\My%20Documents\My%20Dropbox\active%20papers\Gates\figures\economic%20calculations.final%20(Eric%20Hanushek's%20conflicted%20copy%202009-10-02).xls" TargetMode="External"/><Relationship Id="rId1" Type="http://schemas.openxmlformats.org/officeDocument/2006/relationships/themeOverride" Target="../theme/themeOverrid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7193762343753016E-2"/>
          <c:y val="9.478928341504482E-2"/>
          <c:w val="0.91436217777577633"/>
          <c:h val="0.58533600752736092"/>
        </c:manualLayout>
      </c:layout>
      <c:barChart>
        <c:barDir val="col"/>
        <c:grouping val="clustered"/>
        <c:varyColors val="0"/>
        <c:ser>
          <c:idx val="0"/>
          <c:order val="0"/>
          <c:tx>
            <c:v>Math 2009</c:v>
          </c:tx>
          <c:spPr>
            <a:solidFill>
              <a:srgbClr val="808DA0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Pt>
            <c:idx val="30"/>
            <c:invertIfNegative val="0"/>
            <c:bubble3D val="0"/>
            <c:spPr>
              <a:solidFill>
                <a:srgbClr val="808DA0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33"/>
            <c:invertIfNegative val="0"/>
            <c:bubble3D val="0"/>
            <c:spPr>
              <a:pattFill prst="wdDnDiag">
                <a:fgClr>
                  <a:srgbClr val="FF0000"/>
                </a:fgClr>
                <a:bgClr>
                  <a:srgbClr val="FFFF00"/>
                </a:bgClr>
              </a:pattFill>
              <a:ln w="12700">
                <a:solidFill>
                  <a:srgbClr val="000000"/>
                </a:solidFill>
                <a:prstDash val="solid"/>
              </a:ln>
            </c:spPr>
          </c:dPt>
          <c:cat>
            <c:strRef>
              <c:f>Sheet1!$B$3:$B$67</c:f>
              <c:strCache>
                <c:ptCount val="65"/>
                <c:pt idx="0">
                  <c:v>Shanghai</c:v>
                </c:pt>
                <c:pt idx="1">
                  <c:v>Singapore</c:v>
                </c:pt>
                <c:pt idx="2">
                  <c:v>Hong Kong</c:v>
                </c:pt>
                <c:pt idx="3">
                  <c:v>Korea</c:v>
                </c:pt>
                <c:pt idx="4">
                  <c:v>Taiwan</c:v>
                </c:pt>
                <c:pt idx="5">
                  <c:v>Finland</c:v>
                </c:pt>
                <c:pt idx="6">
                  <c:v>Liechtenstein</c:v>
                </c:pt>
                <c:pt idx="7">
                  <c:v>Switzerland</c:v>
                </c:pt>
                <c:pt idx="8">
                  <c:v>Japan</c:v>
                </c:pt>
                <c:pt idx="9">
                  <c:v>Canada</c:v>
                </c:pt>
                <c:pt idx="10">
                  <c:v>Netherlands</c:v>
                </c:pt>
                <c:pt idx="11">
                  <c:v>Macao</c:v>
                </c:pt>
                <c:pt idx="12">
                  <c:v>New Zealand</c:v>
                </c:pt>
                <c:pt idx="13">
                  <c:v>Belgium</c:v>
                </c:pt>
                <c:pt idx="14">
                  <c:v>Australia</c:v>
                </c:pt>
                <c:pt idx="15">
                  <c:v>Germany</c:v>
                </c:pt>
                <c:pt idx="16">
                  <c:v>Estonia</c:v>
                </c:pt>
                <c:pt idx="17">
                  <c:v>Iceland</c:v>
                </c:pt>
                <c:pt idx="18">
                  <c:v>Denmark</c:v>
                </c:pt>
                <c:pt idx="19">
                  <c:v>Slovenia</c:v>
                </c:pt>
                <c:pt idx="20">
                  <c:v>Norway</c:v>
                </c:pt>
                <c:pt idx="21">
                  <c:v>France</c:v>
                </c:pt>
                <c:pt idx="22">
                  <c:v>Slovak_Republic</c:v>
                </c:pt>
                <c:pt idx="23">
                  <c:v>Austria</c:v>
                </c:pt>
                <c:pt idx="24">
                  <c:v>Poland</c:v>
                </c:pt>
                <c:pt idx="25">
                  <c:v>Sweden</c:v>
                </c:pt>
                <c:pt idx="26">
                  <c:v>Czech_Republic</c:v>
                </c:pt>
                <c:pt idx="27">
                  <c:v>United_Kingdom</c:v>
                </c:pt>
                <c:pt idx="28">
                  <c:v>Hungary</c:v>
                </c:pt>
                <c:pt idx="29">
                  <c:v>Luxembourg</c:v>
                </c:pt>
                <c:pt idx="30">
                  <c:v>United_States</c:v>
                </c:pt>
                <c:pt idx="31">
                  <c:v>Ireland</c:v>
                </c:pt>
                <c:pt idx="32">
                  <c:v>Portugal</c:v>
                </c:pt>
                <c:pt idx="33">
                  <c:v>Spain</c:v>
                </c:pt>
                <c:pt idx="34">
                  <c:v>Italy</c:v>
                </c:pt>
                <c:pt idx="35">
                  <c:v>Latvia</c:v>
                </c:pt>
                <c:pt idx="36">
                  <c:v>Lithuania</c:v>
                </c:pt>
                <c:pt idx="37">
                  <c:v>Russian_Fed</c:v>
                </c:pt>
                <c:pt idx="38">
                  <c:v>Greece</c:v>
                </c:pt>
                <c:pt idx="39">
                  <c:v>Croatia</c:v>
                </c:pt>
                <c:pt idx="40">
                  <c:v>Dubai (UAE)</c:v>
                </c:pt>
                <c:pt idx="41">
                  <c:v>Israel</c:v>
                </c:pt>
                <c:pt idx="42">
                  <c:v>Turkey</c:v>
                </c:pt>
                <c:pt idx="43">
                  <c:v>Serbia</c:v>
                </c:pt>
                <c:pt idx="44">
                  <c:v>Azerbaijan</c:v>
                </c:pt>
                <c:pt idx="45">
                  <c:v>Bulgaria</c:v>
                </c:pt>
                <c:pt idx="46">
                  <c:v>Romania</c:v>
                </c:pt>
                <c:pt idx="47">
                  <c:v>Uruguay</c:v>
                </c:pt>
                <c:pt idx="48">
                  <c:v>Chile</c:v>
                </c:pt>
                <c:pt idx="49">
                  <c:v>Thailand</c:v>
                </c:pt>
                <c:pt idx="50">
                  <c:v>Mexico</c:v>
                </c:pt>
                <c:pt idx="51">
                  <c:v>Trinidad_Tobago</c:v>
                </c:pt>
                <c:pt idx="52">
                  <c:v>Kazakhstan</c:v>
                </c:pt>
                <c:pt idx="53">
                  <c:v>Montenegro</c:v>
                </c:pt>
                <c:pt idx="54">
                  <c:v>Argentina</c:v>
                </c:pt>
                <c:pt idx="55">
                  <c:v>Jordan</c:v>
                </c:pt>
                <c:pt idx="56">
                  <c:v>Brazil</c:v>
                </c:pt>
                <c:pt idx="57">
                  <c:v>Colombia</c:v>
                </c:pt>
                <c:pt idx="58">
                  <c:v>Albania</c:v>
                </c:pt>
                <c:pt idx="59">
                  <c:v>Tunisia</c:v>
                </c:pt>
                <c:pt idx="60">
                  <c:v>Indonesia</c:v>
                </c:pt>
                <c:pt idx="61">
                  <c:v>Qatar</c:v>
                </c:pt>
                <c:pt idx="62">
                  <c:v>Peru</c:v>
                </c:pt>
                <c:pt idx="63">
                  <c:v>Panama</c:v>
                </c:pt>
                <c:pt idx="64">
                  <c:v>Kyrgyzstan</c:v>
                </c:pt>
              </c:strCache>
            </c:strRef>
          </c:cat>
          <c:val>
            <c:numRef>
              <c:f>Sheet1!$A$3:$A$67</c:f>
              <c:numCache>
                <c:formatCode>0</c:formatCode>
                <c:ptCount val="65"/>
                <c:pt idx="0">
                  <c:v>600.076252920147</c:v>
                </c:pt>
                <c:pt idx="1">
                  <c:v>562.01873525422081</c:v>
                </c:pt>
                <c:pt idx="2">
                  <c:v>554.52752101567808</c:v>
                </c:pt>
                <c:pt idx="3">
                  <c:v>546.22849753492051</c:v>
                </c:pt>
                <c:pt idx="4">
                  <c:v>543.18238954186529</c:v>
                </c:pt>
                <c:pt idx="5">
                  <c:v>540.5043245709835</c:v>
                </c:pt>
                <c:pt idx="6">
                  <c:v>536.04817206787811</c:v>
                </c:pt>
                <c:pt idx="7">
                  <c:v>533.96068151007762</c:v>
                </c:pt>
                <c:pt idx="8">
                  <c:v>528.99309479722638</c:v>
                </c:pt>
                <c:pt idx="9">
                  <c:v>526.80514728468586</c:v>
                </c:pt>
                <c:pt idx="10">
                  <c:v>525.83568392090342</c:v>
                </c:pt>
                <c:pt idx="11">
                  <c:v>525.28296828499742</c:v>
                </c:pt>
                <c:pt idx="12">
                  <c:v>519.30086976875555</c:v>
                </c:pt>
                <c:pt idx="13">
                  <c:v>515.27224729981822</c:v>
                </c:pt>
                <c:pt idx="14">
                  <c:v>514.34045296918043</c:v>
                </c:pt>
                <c:pt idx="15">
                  <c:v>512.7776353220421</c:v>
                </c:pt>
                <c:pt idx="16">
                  <c:v>512.10416008477182</c:v>
                </c:pt>
                <c:pt idx="17">
                  <c:v>506.66912226038329</c:v>
                </c:pt>
                <c:pt idx="18">
                  <c:v>503.27812853168541</c:v>
                </c:pt>
                <c:pt idx="19">
                  <c:v>501.47230511027794</c:v>
                </c:pt>
                <c:pt idx="20">
                  <c:v>497.95570743685113</c:v>
                </c:pt>
                <c:pt idx="21">
                  <c:v>496.78230234248821</c:v>
                </c:pt>
                <c:pt idx="22">
                  <c:v>496.68339455624965</c:v>
                </c:pt>
                <c:pt idx="23">
                  <c:v>495.90863792393048</c:v>
                </c:pt>
                <c:pt idx="24">
                  <c:v>494.80289620338738</c:v>
                </c:pt>
                <c:pt idx="25">
                  <c:v>494.23818876804415</c:v>
                </c:pt>
                <c:pt idx="26">
                  <c:v>492.81410086937387</c:v>
                </c:pt>
                <c:pt idx="27">
                  <c:v>492.41408030095556</c:v>
                </c:pt>
                <c:pt idx="28">
                  <c:v>490.17000558487189</c:v>
                </c:pt>
                <c:pt idx="29">
                  <c:v>489.06707154728235</c:v>
                </c:pt>
                <c:pt idx="30">
                  <c:v>487.39652566461717</c:v>
                </c:pt>
                <c:pt idx="31">
                  <c:v>487.13635783366556</c:v>
                </c:pt>
                <c:pt idx="32">
                  <c:v>486.88831364052368</c:v>
                </c:pt>
                <c:pt idx="33">
                  <c:v>483.49315451854926</c:v>
                </c:pt>
                <c:pt idx="34">
                  <c:v>482.90848050520981</c:v>
                </c:pt>
                <c:pt idx="35">
                  <c:v>481.95380886739406</c:v>
                </c:pt>
                <c:pt idx="36">
                  <c:v>476.60233046538269</c:v>
                </c:pt>
                <c:pt idx="37">
                  <c:v>467.81220067583234</c:v>
                </c:pt>
                <c:pt idx="38">
                  <c:v>466.09638327944879</c:v>
                </c:pt>
                <c:pt idx="39">
                  <c:v>459.93892193781085</c:v>
                </c:pt>
                <c:pt idx="40">
                  <c:v>452.53277680148824</c:v>
                </c:pt>
                <c:pt idx="41">
                  <c:v>446.86375351389063</c:v>
                </c:pt>
                <c:pt idx="42">
                  <c:v>445.4513482544582</c:v>
                </c:pt>
                <c:pt idx="43">
                  <c:v>442.38188550599915</c:v>
                </c:pt>
                <c:pt idx="44">
                  <c:v>430.97528790607686</c:v>
                </c:pt>
                <c:pt idx="45">
                  <c:v>428.06611563455209</c:v>
                </c:pt>
                <c:pt idx="46">
                  <c:v>427.07918837440104</c:v>
                </c:pt>
                <c:pt idx="47">
                  <c:v>426.72380120616725</c:v>
                </c:pt>
                <c:pt idx="48">
                  <c:v>421.060482162239</c:v>
                </c:pt>
                <c:pt idx="49">
                  <c:v>418.58395326524806</c:v>
                </c:pt>
                <c:pt idx="50">
                  <c:v>418.50909403043352</c:v>
                </c:pt>
                <c:pt idx="51">
                  <c:v>414.04496773854754</c:v>
                </c:pt>
                <c:pt idx="52">
                  <c:v>404.88467564961655</c:v>
                </c:pt>
                <c:pt idx="53">
                  <c:v>402.51541474202293</c:v>
                </c:pt>
                <c:pt idx="54">
                  <c:v>388.06809317485647</c:v>
                </c:pt>
                <c:pt idx="55">
                  <c:v>386.66379916622566</c:v>
                </c:pt>
                <c:pt idx="56">
                  <c:v>385.8141237508579</c:v>
                </c:pt>
                <c:pt idx="57">
                  <c:v>380.84825740838892</c:v>
                </c:pt>
                <c:pt idx="58">
                  <c:v>377.46103209343232</c:v>
                </c:pt>
                <c:pt idx="59">
                  <c:v>371.4835105214529</c:v>
                </c:pt>
                <c:pt idx="60">
                  <c:v>371.30091497499302</c:v>
                </c:pt>
                <c:pt idx="61">
                  <c:v>368.11280640548875</c:v>
                </c:pt>
                <c:pt idx="62">
                  <c:v>365.10727126820518</c:v>
                </c:pt>
                <c:pt idx="63">
                  <c:v>359.74808057936207</c:v>
                </c:pt>
                <c:pt idx="64">
                  <c:v>331.15547991274985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5"/>
        <c:axId val="152837120"/>
        <c:axId val="152863488"/>
      </c:barChart>
      <c:catAx>
        <c:axId val="1528371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5400000" vert="horz"/>
          <a:lstStyle/>
          <a:p>
            <a:pPr>
              <a:defRPr sz="82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5286348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52863488"/>
        <c:scaling>
          <c:orientation val="minMax"/>
          <c:max val="60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0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2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52837120"/>
        <c:crosses val="autoZero"/>
        <c:crossBetween val="between"/>
      </c:valAx>
      <c:spPr>
        <a:solidFill>
          <a:srgbClr val="FFFFFF"/>
        </a:solidFill>
        <a:ln w="12700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0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7193762343753016E-2"/>
          <c:y val="9.478928341504482E-2"/>
          <c:w val="0.91436217777577633"/>
          <c:h val="0.58533600752736092"/>
        </c:manualLayout>
      </c:layout>
      <c:barChart>
        <c:barDir val="col"/>
        <c:grouping val="clustered"/>
        <c:varyColors val="0"/>
        <c:ser>
          <c:idx val="0"/>
          <c:order val="0"/>
          <c:tx>
            <c:v>Math 2009</c:v>
          </c:tx>
          <c:spPr>
            <a:solidFill>
              <a:srgbClr val="808DA0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Pt>
            <c:idx val="30"/>
            <c:invertIfNegative val="0"/>
            <c:bubble3D val="0"/>
            <c:spPr>
              <a:pattFill prst="dkHorz">
                <a:fgClr>
                  <a:srgbClr val="FF0000"/>
                </a:fgClr>
                <a:bgClr>
                  <a:srgbClr val="FFFFFF"/>
                </a:bgClr>
              </a:patt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33"/>
            <c:invertIfNegative val="0"/>
            <c:bubble3D val="0"/>
            <c:spPr>
              <a:pattFill prst="wdDnDiag">
                <a:fgClr>
                  <a:srgbClr val="FF0000"/>
                </a:fgClr>
                <a:bgClr>
                  <a:srgbClr val="FFFF00"/>
                </a:bgClr>
              </a:pattFill>
              <a:ln w="12700">
                <a:solidFill>
                  <a:srgbClr val="000000"/>
                </a:solidFill>
                <a:prstDash val="solid"/>
              </a:ln>
            </c:spPr>
          </c:dPt>
          <c:cat>
            <c:strRef>
              <c:f>Sheet1!$B$3:$B$67</c:f>
              <c:strCache>
                <c:ptCount val="65"/>
                <c:pt idx="0">
                  <c:v>Shanghai</c:v>
                </c:pt>
                <c:pt idx="1">
                  <c:v>Singapore</c:v>
                </c:pt>
                <c:pt idx="2">
                  <c:v>Hong Kong</c:v>
                </c:pt>
                <c:pt idx="3">
                  <c:v>Korea</c:v>
                </c:pt>
                <c:pt idx="4">
                  <c:v>Taiwan</c:v>
                </c:pt>
                <c:pt idx="5">
                  <c:v>Finland</c:v>
                </c:pt>
                <c:pt idx="6">
                  <c:v>Liechtenstein</c:v>
                </c:pt>
                <c:pt idx="7">
                  <c:v>Switzerland</c:v>
                </c:pt>
                <c:pt idx="8">
                  <c:v>Japan</c:v>
                </c:pt>
                <c:pt idx="9">
                  <c:v>Canada</c:v>
                </c:pt>
                <c:pt idx="10">
                  <c:v>Netherlands</c:v>
                </c:pt>
                <c:pt idx="11">
                  <c:v>Macao</c:v>
                </c:pt>
                <c:pt idx="12">
                  <c:v>New Zealand</c:v>
                </c:pt>
                <c:pt idx="13">
                  <c:v>Belgium</c:v>
                </c:pt>
                <c:pt idx="14">
                  <c:v>Australia</c:v>
                </c:pt>
                <c:pt idx="15">
                  <c:v>Germany</c:v>
                </c:pt>
                <c:pt idx="16">
                  <c:v>Estonia</c:v>
                </c:pt>
                <c:pt idx="17">
                  <c:v>Iceland</c:v>
                </c:pt>
                <c:pt idx="18">
                  <c:v>Denmark</c:v>
                </c:pt>
                <c:pt idx="19">
                  <c:v>Slovenia</c:v>
                </c:pt>
                <c:pt idx="20">
                  <c:v>Norway</c:v>
                </c:pt>
                <c:pt idx="21">
                  <c:v>France</c:v>
                </c:pt>
                <c:pt idx="22">
                  <c:v>Slovak_Republic</c:v>
                </c:pt>
                <c:pt idx="23">
                  <c:v>Austria</c:v>
                </c:pt>
                <c:pt idx="24">
                  <c:v>Poland</c:v>
                </c:pt>
                <c:pt idx="25">
                  <c:v>Sweden</c:v>
                </c:pt>
                <c:pt idx="26">
                  <c:v>Czech_Republic</c:v>
                </c:pt>
                <c:pt idx="27">
                  <c:v>United_Kingdom</c:v>
                </c:pt>
                <c:pt idx="28">
                  <c:v>Hungary</c:v>
                </c:pt>
                <c:pt idx="29">
                  <c:v>Luxembourg</c:v>
                </c:pt>
                <c:pt idx="30">
                  <c:v>United_States</c:v>
                </c:pt>
                <c:pt idx="31">
                  <c:v>Ireland</c:v>
                </c:pt>
                <c:pt idx="32">
                  <c:v>Portugal</c:v>
                </c:pt>
                <c:pt idx="33">
                  <c:v>Spain</c:v>
                </c:pt>
                <c:pt idx="34">
                  <c:v>Italy</c:v>
                </c:pt>
                <c:pt idx="35">
                  <c:v>Latvia</c:v>
                </c:pt>
                <c:pt idx="36">
                  <c:v>Lithuania</c:v>
                </c:pt>
                <c:pt idx="37">
                  <c:v>Russian_Fed</c:v>
                </c:pt>
                <c:pt idx="38">
                  <c:v>Greece</c:v>
                </c:pt>
                <c:pt idx="39">
                  <c:v>Croatia</c:v>
                </c:pt>
                <c:pt idx="40">
                  <c:v>Dubai (UAE)</c:v>
                </c:pt>
                <c:pt idx="41">
                  <c:v>Israel</c:v>
                </c:pt>
                <c:pt idx="42">
                  <c:v>Turkey</c:v>
                </c:pt>
                <c:pt idx="43">
                  <c:v>Serbia</c:v>
                </c:pt>
                <c:pt idx="44">
                  <c:v>Azerbaijan</c:v>
                </c:pt>
                <c:pt idx="45">
                  <c:v>Bulgaria</c:v>
                </c:pt>
                <c:pt idx="46">
                  <c:v>Romania</c:v>
                </c:pt>
                <c:pt idx="47">
                  <c:v>Uruguay</c:v>
                </c:pt>
                <c:pt idx="48">
                  <c:v>Chile</c:v>
                </c:pt>
                <c:pt idx="49">
                  <c:v>Thailand</c:v>
                </c:pt>
                <c:pt idx="50">
                  <c:v>Mexico</c:v>
                </c:pt>
                <c:pt idx="51">
                  <c:v>Trinidad_Tobago</c:v>
                </c:pt>
                <c:pt idx="52">
                  <c:v>Kazakhstan</c:v>
                </c:pt>
                <c:pt idx="53">
                  <c:v>Montenegro</c:v>
                </c:pt>
                <c:pt idx="54">
                  <c:v>Argentina</c:v>
                </c:pt>
                <c:pt idx="55">
                  <c:v>Jordan</c:v>
                </c:pt>
                <c:pt idx="56">
                  <c:v>Brazil</c:v>
                </c:pt>
                <c:pt idx="57">
                  <c:v>Colombia</c:v>
                </c:pt>
                <c:pt idx="58">
                  <c:v>Albania</c:v>
                </c:pt>
                <c:pt idx="59">
                  <c:v>Tunisia</c:v>
                </c:pt>
                <c:pt idx="60">
                  <c:v>Indonesia</c:v>
                </c:pt>
                <c:pt idx="61">
                  <c:v>Qatar</c:v>
                </c:pt>
                <c:pt idx="62">
                  <c:v>Peru</c:v>
                </c:pt>
                <c:pt idx="63">
                  <c:v>Panama</c:v>
                </c:pt>
                <c:pt idx="64">
                  <c:v>Kyrgyzstan</c:v>
                </c:pt>
              </c:strCache>
            </c:strRef>
          </c:cat>
          <c:val>
            <c:numRef>
              <c:f>Sheet1!$A$3:$A$67</c:f>
              <c:numCache>
                <c:formatCode>0</c:formatCode>
                <c:ptCount val="65"/>
                <c:pt idx="0">
                  <c:v>600.076252920147</c:v>
                </c:pt>
                <c:pt idx="1">
                  <c:v>562.01873525422081</c:v>
                </c:pt>
                <c:pt idx="2">
                  <c:v>554.52752101567808</c:v>
                </c:pt>
                <c:pt idx="3">
                  <c:v>546.22849753492051</c:v>
                </c:pt>
                <c:pt idx="4">
                  <c:v>543.18238954186529</c:v>
                </c:pt>
                <c:pt idx="5">
                  <c:v>540.5043245709835</c:v>
                </c:pt>
                <c:pt idx="6">
                  <c:v>536.04817206787811</c:v>
                </c:pt>
                <c:pt idx="7">
                  <c:v>533.96068151007762</c:v>
                </c:pt>
                <c:pt idx="8">
                  <c:v>528.99309479722638</c:v>
                </c:pt>
                <c:pt idx="9">
                  <c:v>526.80514728468586</c:v>
                </c:pt>
                <c:pt idx="10">
                  <c:v>525.83568392090342</c:v>
                </c:pt>
                <c:pt idx="11">
                  <c:v>525.28296828499742</c:v>
                </c:pt>
                <c:pt idx="12">
                  <c:v>519.30086976875555</c:v>
                </c:pt>
                <c:pt idx="13">
                  <c:v>515.27224729981822</c:v>
                </c:pt>
                <c:pt idx="14">
                  <c:v>514.34045296918043</c:v>
                </c:pt>
                <c:pt idx="15">
                  <c:v>512.7776353220421</c:v>
                </c:pt>
                <c:pt idx="16">
                  <c:v>512.10416008477182</c:v>
                </c:pt>
                <c:pt idx="17">
                  <c:v>506.66912226038329</c:v>
                </c:pt>
                <c:pt idx="18">
                  <c:v>503.27812853168541</c:v>
                </c:pt>
                <c:pt idx="19">
                  <c:v>501.47230511027794</c:v>
                </c:pt>
                <c:pt idx="20">
                  <c:v>497.95570743685113</c:v>
                </c:pt>
                <c:pt idx="21">
                  <c:v>496.78230234248821</c:v>
                </c:pt>
                <c:pt idx="22">
                  <c:v>496.68339455624965</c:v>
                </c:pt>
                <c:pt idx="23">
                  <c:v>495.90863792393048</c:v>
                </c:pt>
                <c:pt idx="24">
                  <c:v>494.80289620338738</c:v>
                </c:pt>
                <c:pt idx="25">
                  <c:v>494.23818876804415</c:v>
                </c:pt>
                <c:pt idx="26">
                  <c:v>492.81410086937387</c:v>
                </c:pt>
                <c:pt idx="27">
                  <c:v>492.41408030095556</c:v>
                </c:pt>
                <c:pt idx="28">
                  <c:v>490.17000558487189</c:v>
                </c:pt>
                <c:pt idx="29">
                  <c:v>489.06707154728235</c:v>
                </c:pt>
                <c:pt idx="30">
                  <c:v>487.39652566461717</c:v>
                </c:pt>
                <c:pt idx="31">
                  <c:v>487.13635783366556</c:v>
                </c:pt>
                <c:pt idx="32">
                  <c:v>486.88831364052368</c:v>
                </c:pt>
                <c:pt idx="33">
                  <c:v>483.49315451854926</c:v>
                </c:pt>
                <c:pt idx="34">
                  <c:v>482.90848050520981</c:v>
                </c:pt>
                <c:pt idx="35">
                  <c:v>481.95380886739406</c:v>
                </c:pt>
                <c:pt idx="36">
                  <c:v>476.60233046538269</c:v>
                </c:pt>
                <c:pt idx="37">
                  <c:v>467.81220067583234</c:v>
                </c:pt>
                <c:pt idx="38">
                  <c:v>466.09638327944879</c:v>
                </c:pt>
                <c:pt idx="39">
                  <c:v>459.93892193781085</c:v>
                </c:pt>
                <c:pt idx="40">
                  <c:v>452.53277680148824</c:v>
                </c:pt>
                <c:pt idx="41">
                  <c:v>446.86375351389063</c:v>
                </c:pt>
                <c:pt idx="42">
                  <c:v>445.4513482544582</c:v>
                </c:pt>
                <c:pt idx="43">
                  <c:v>442.38188550599915</c:v>
                </c:pt>
                <c:pt idx="44">
                  <c:v>430.97528790607686</c:v>
                </c:pt>
                <c:pt idx="45">
                  <c:v>428.06611563455209</c:v>
                </c:pt>
                <c:pt idx="46">
                  <c:v>427.07918837440104</c:v>
                </c:pt>
                <c:pt idx="47">
                  <c:v>426.72380120616725</c:v>
                </c:pt>
                <c:pt idx="48">
                  <c:v>421.060482162239</c:v>
                </c:pt>
                <c:pt idx="49">
                  <c:v>418.58395326524806</c:v>
                </c:pt>
                <c:pt idx="50">
                  <c:v>418.50909403043352</c:v>
                </c:pt>
                <c:pt idx="51">
                  <c:v>414.04496773854754</c:v>
                </c:pt>
                <c:pt idx="52">
                  <c:v>404.88467564961655</c:v>
                </c:pt>
                <c:pt idx="53">
                  <c:v>402.51541474202293</c:v>
                </c:pt>
                <c:pt idx="54">
                  <c:v>388.06809317485647</c:v>
                </c:pt>
                <c:pt idx="55">
                  <c:v>386.66379916622566</c:v>
                </c:pt>
                <c:pt idx="56">
                  <c:v>385.8141237508579</c:v>
                </c:pt>
                <c:pt idx="57">
                  <c:v>380.84825740838892</c:v>
                </c:pt>
                <c:pt idx="58">
                  <c:v>377.46103209343232</c:v>
                </c:pt>
                <c:pt idx="59">
                  <c:v>371.4835105214529</c:v>
                </c:pt>
                <c:pt idx="60">
                  <c:v>371.30091497499302</c:v>
                </c:pt>
                <c:pt idx="61">
                  <c:v>368.11280640548875</c:v>
                </c:pt>
                <c:pt idx="62">
                  <c:v>365.10727126820518</c:v>
                </c:pt>
                <c:pt idx="63">
                  <c:v>359.74808057936207</c:v>
                </c:pt>
                <c:pt idx="64">
                  <c:v>331.15547991274985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5"/>
        <c:axId val="199342336"/>
        <c:axId val="208662912"/>
      </c:barChart>
      <c:catAx>
        <c:axId val="1993423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5400000" vert="horz"/>
          <a:lstStyle/>
          <a:p>
            <a:pPr>
              <a:defRPr sz="82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20866291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08662912"/>
        <c:scaling>
          <c:orientation val="minMax"/>
          <c:max val="60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0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2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99342336"/>
        <c:crosses val="autoZero"/>
        <c:crossBetween val="between"/>
      </c:valAx>
      <c:spPr>
        <a:solidFill>
          <a:srgbClr val="FFFFFF"/>
        </a:solidFill>
        <a:ln w="12700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0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7193762343753016E-2"/>
          <c:y val="9.478928341504482E-2"/>
          <c:w val="0.91436217777577633"/>
          <c:h val="0.58533600752736092"/>
        </c:manualLayout>
      </c:layout>
      <c:barChart>
        <c:barDir val="col"/>
        <c:grouping val="clustered"/>
        <c:varyColors val="0"/>
        <c:ser>
          <c:idx val="0"/>
          <c:order val="0"/>
          <c:tx>
            <c:v>Math 2009</c:v>
          </c:tx>
          <c:spPr>
            <a:solidFill>
              <a:srgbClr val="808DA0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Pt>
            <c:idx val="5"/>
            <c:invertIfNegative val="0"/>
            <c:bubble3D val="0"/>
            <c:spPr>
              <a:pattFill prst="dkHorz">
                <a:fgClr>
                  <a:srgbClr val="00B050"/>
                </a:fgClr>
                <a:bgClr>
                  <a:srgbClr val="FFFFFF"/>
                </a:bgClr>
              </a:patt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17"/>
            <c:invertIfNegative val="0"/>
            <c:bubble3D val="0"/>
            <c:spPr>
              <a:pattFill prst="dkHorz">
                <a:fgClr>
                  <a:srgbClr val="00B050"/>
                </a:fgClr>
                <a:bgClr>
                  <a:srgbClr val="FFFFFF"/>
                </a:bgClr>
              </a:patt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30"/>
            <c:invertIfNegative val="0"/>
            <c:bubble3D val="0"/>
          </c:dPt>
          <c:dPt>
            <c:idx val="33"/>
            <c:invertIfNegative val="0"/>
            <c:bubble3D val="0"/>
            <c:spPr>
              <a:pattFill prst="wdDnDiag">
                <a:fgClr>
                  <a:srgbClr val="FF0000"/>
                </a:fgClr>
                <a:bgClr>
                  <a:srgbClr val="FFFF00"/>
                </a:bgClr>
              </a:pattFill>
              <a:ln w="12700">
                <a:solidFill>
                  <a:srgbClr val="000000"/>
                </a:solidFill>
                <a:prstDash val="solid"/>
              </a:ln>
            </c:spPr>
          </c:dPt>
          <c:cat>
            <c:strRef>
              <c:f>Sheet1!$B$3:$B$67</c:f>
              <c:strCache>
                <c:ptCount val="65"/>
                <c:pt idx="0">
                  <c:v>Shanghai</c:v>
                </c:pt>
                <c:pt idx="1">
                  <c:v>Singapore</c:v>
                </c:pt>
                <c:pt idx="2">
                  <c:v>Hong Kong</c:v>
                </c:pt>
                <c:pt idx="3">
                  <c:v>Korea</c:v>
                </c:pt>
                <c:pt idx="4">
                  <c:v>Taiwan</c:v>
                </c:pt>
                <c:pt idx="5">
                  <c:v>Finland</c:v>
                </c:pt>
                <c:pt idx="6">
                  <c:v>Liechtenstein</c:v>
                </c:pt>
                <c:pt idx="7">
                  <c:v>Switzerland</c:v>
                </c:pt>
                <c:pt idx="8">
                  <c:v>Japan</c:v>
                </c:pt>
                <c:pt idx="9">
                  <c:v>Canada</c:v>
                </c:pt>
                <c:pt idx="10">
                  <c:v>Netherlands</c:v>
                </c:pt>
                <c:pt idx="11">
                  <c:v>Macao</c:v>
                </c:pt>
                <c:pt idx="12">
                  <c:v>New Zealand</c:v>
                </c:pt>
                <c:pt idx="13">
                  <c:v>Belgium</c:v>
                </c:pt>
                <c:pt idx="14">
                  <c:v>Australia</c:v>
                </c:pt>
                <c:pt idx="15">
                  <c:v>Germany</c:v>
                </c:pt>
                <c:pt idx="16">
                  <c:v>Estonia</c:v>
                </c:pt>
                <c:pt idx="17">
                  <c:v>Iceland</c:v>
                </c:pt>
                <c:pt idx="18">
                  <c:v>Denmark</c:v>
                </c:pt>
                <c:pt idx="19">
                  <c:v>Slovenia</c:v>
                </c:pt>
                <c:pt idx="20">
                  <c:v>Norway</c:v>
                </c:pt>
                <c:pt idx="21">
                  <c:v>France</c:v>
                </c:pt>
                <c:pt idx="22">
                  <c:v>Slovak_Republic</c:v>
                </c:pt>
                <c:pt idx="23">
                  <c:v>Austria</c:v>
                </c:pt>
                <c:pt idx="24">
                  <c:v>Poland</c:v>
                </c:pt>
                <c:pt idx="25">
                  <c:v>Sweden</c:v>
                </c:pt>
                <c:pt idx="26">
                  <c:v>Czech_Republic</c:v>
                </c:pt>
                <c:pt idx="27">
                  <c:v>United_Kingdom</c:v>
                </c:pt>
                <c:pt idx="28">
                  <c:v>Hungary</c:v>
                </c:pt>
                <c:pt idx="29">
                  <c:v>Luxembourg</c:v>
                </c:pt>
                <c:pt idx="30">
                  <c:v>United_States</c:v>
                </c:pt>
                <c:pt idx="31">
                  <c:v>Ireland</c:v>
                </c:pt>
                <c:pt idx="32">
                  <c:v>Portugal</c:v>
                </c:pt>
                <c:pt idx="33">
                  <c:v>Spain</c:v>
                </c:pt>
                <c:pt idx="34">
                  <c:v>Italy</c:v>
                </c:pt>
                <c:pt idx="35">
                  <c:v>Latvia</c:v>
                </c:pt>
                <c:pt idx="36">
                  <c:v>Lithuania</c:v>
                </c:pt>
                <c:pt idx="37">
                  <c:v>Russian_Fed</c:v>
                </c:pt>
                <c:pt idx="38">
                  <c:v>Greece</c:v>
                </c:pt>
                <c:pt idx="39">
                  <c:v>Croatia</c:v>
                </c:pt>
                <c:pt idx="40">
                  <c:v>Dubai (UAE)</c:v>
                </c:pt>
                <c:pt idx="41">
                  <c:v>Israel</c:v>
                </c:pt>
                <c:pt idx="42">
                  <c:v>Turkey</c:v>
                </c:pt>
                <c:pt idx="43">
                  <c:v>Serbia</c:v>
                </c:pt>
                <c:pt idx="44">
                  <c:v>Azerbaijan</c:v>
                </c:pt>
                <c:pt idx="45">
                  <c:v>Bulgaria</c:v>
                </c:pt>
                <c:pt idx="46">
                  <c:v>Romania</c:v>
                </c:pt>
                <c:pt idx="47">
                  <c:v>Uruguay</c:v>
                </c:pt>
                <c:pt idx="48">
                  <c:v>Chile</c:v>
                </c:pt>
                <c:pt idx="49">
                  <c:v>Thailand</c:v>
                </c:pt>
                <c:pt idx="50">
                  <c:v>Mexico</c:v>
                </c:pt>
                <c:pt idx="51">
                  <c:v>Trinidad_Tobago</c:v>
                </c:pt>
                <c:pt idx="52">
                  <c:v>Kazakhstan</c:v>
                </c:pt>
                <c:pt idx="53">
                  <c:v>Montenegro</c:v>
                </c:pt>
                <c:pt idx="54">
                  <c:v>Argentina</c:v>
                </c:pt>
                <c:pt idx="55">
                  <c:v>Jordan</c:v>
                </c:pt>
                <c:pt idx="56">
                  <c:v>Brazil</c:v>
                </c:pt>
                <c:pt idx="57">
                  <c:v>Colombia</c:v>
                </c:pt>
                <c:pt idx="58">
                  <c:v>Albania</c:v>
                </c:pt>
                <c:pt idx="59">
                  <c:v>Tunisia</c:v>
                </c:pt>
                <c:pt idx="60">
                  <c:v>Indonesia</c:v>
                </c:pt>
                <c:pt idx="61">
                  <c:v>Qatar</c:v>
                </c:pt>
                <c:pt idx="62">
                  <c:v>Peru</c:v>
                </c:pt>
                <c:pt idx="63">
                  <c:v>Panama</c:v>
                </c:pt>
                <c:pt idx="64">
                  <c:v>Kyrgyzstan</c:v>
                </c:pt>
              </c:strCache>
            </c:strRef>
          </c:cat>
          <c:val>
            <c:numRef>
              <c:f>Sheet1!$A$3:$A$67</c:f>
              <c:numCache>
                <c:formatCode>0</c:formatCode>
                <c:ptCount val="65"/>
                <c:pt idx="0">
                  <c:v>600.076252920147</c:v>
                </c:pt>
                <c:pt idx="1">
                  <c:v>562.01873525422081</c:v>
                </c:pt>
                <c:pt idx="2">
                  <c:v>554.52752101567808</c:v>
                </c:pt>
                <c:pt idx="3">
                  <c:v>546.22849753492051</c:v>
                </c:pt>
                <c:pt idx="4">
                  <c:v>543.18238954186529</c:v>
                </c:pt>
                <c:pt idx="5">
                  <c:v>540.5043245709835</c:v>
                </c:pt>
                <c:pt idx="6">
                  <c:v>536.04817206787811</c:v>
                </c:pt>
                <c:pt idx="7">
                  <c:v>533.96068151007762</c:v>
                </c:pt>
                <c:pt idx="8">
                  <c:v>528.99309479722638</c:v>
                </c:pt>
                <c:pt idx="9">
                  <c:v>526.80514728468586</c:v>
                </c:pt>
                <c:pt idx="10">
                  <c:v>525.83568392090342</c:v>
                </c:pt>
                <c:pt idx="11">
                  <c:v>525.28296828499742</c:v>
                </c:pt>
                <c:pt idx="12">
                  <c:v>519.30086976875555</c:v>
                </c:pt>
                <c:pt idx="13">
                  <c:v>515.27224729981822</c:v>
                </c:pt>
                <c:pt idx="14">
                  <c:v>514.34045296918043</c:v>
                </c:pt>
                <c:pt idx="15">
                  <c:v>512.7776353220421</c:v>
                </c:pt>
                <c:pt idx="16">
                  <c:v>512.10416008477182</c:v>
                </c:pt>
                <c:pt idx="17">
                  <c:v>506.66912226038329</c:v>
                </c:pt>
                <c:pt idx="18">
                  <c:v>503.27812853168541</c:v>
                </c:pt>
                <c:pt idx="19">
                  <c:v>501.47230511027794</c:v>
                </c:pt>
                <c:pt idx="20">
                  <c:v>497.95570743685113</c:v>
                </c:pt>
                <c:pt idx="21">
                  <c:v>496.78230234248821</c:v>
                </c:pt>
                <c:pt idx="22">
                  <c:v>496.68339455624965</c:v>
                </c:pt>
                <c:pt idx="23">
                  <c:v>495.90863792393048</c:v>
                </c:pt>
                <c:pt idx="24">
                  <c:v>494.80289620338738</c:v>
                </c:pt>
                <c:pt idx="25">
                  <c:v>494.23818876804415</c:v>
                </c:pt>
                <c:pt idx="26">
                  <c:v>492.81410086937387</c:v>
                </c:pt>
                <c:pt idx="27">
                  <c:v>492.41408030095556</c:v>
                </c:pt>
                <c:pt idx="28">
                  <c:v>490.17000558487189</c:v>
                </c:pt>
                <c:pt idx="29">
                  <c:v>489.06707154728235</c:v>
                </c:pt>
                <c:pt idx="30">
                  <c:v>487.39652566461717</c:v>
                </c:pt>
                <c:pt idx="31">
                  <c:v>487.13635783366556</c:v>
                </c:pt>
                <c:pt idx="32">
                  <c:v>486.88831364052368</c:v>
                </c:pt>
                <c:pt idx="33">
                  <c:v>483.49315451854926</c:v>
                </c:pt>
                <c:pt idx="34">
                  <c:v>482.90848050520981</c:v>
                </c:pt>
                <c:pt idx="35">
                  <c:v>481.95380886739406</c:v>
                </c:pt>
                <c:pt idx="36">
                  <c:v>476.60233046538269</c:v>
                </c:pt>
                <c:pt idx="37">
                  <c:v>467.81220067583234</c:v>
                </c:pt>
                <c:pt idx="38">
                  <c:v>466.09638327944879</c:v>
                </c:pt>
                <c:pt idx="39">
                  <c:v>459.93892193781085</c:v>
                </c:pt>
                <c:pt idx="40">
                  <c:v>452.53277680148824</c:v>
                </c:pt>
                <c:pt idx="41">
                  <c:v>446.86375351389063</c:v>
                </c:pt>
                <c:pt idx="42">
                  <c:v>445.4513482544582</c:v>
                </c:pt>
                <c:pt idx="43">
                  <c:v>442.38188550599915</c:v>
                </c:pt>
                <c:pt idx="44">
                  <c:v>430.97528790607686</c:v>
                </c:pt>
                <c:pt idx="45">
                  <c:v>428.06611563455209</c:v>
                </c:pt>
                <c:pt idx="46">
                  <c:v>427.07918837440104</c:v>
                </c:pt>
                <c:pt idx="47">
                  <c:v>426.72380120616725</c:v>
                </c:pt>
                <c:pt idx="48">
                  <c:v>421.060482162239</c:v>
                </c:pt>
                <c:pt idx="49">
                  <c:v>418.58395326524806</c:v>
                </c:pt>
                <c:pt idx="50">
                  <c:v>418.50909403043352</c:v>
                </c:pt>
                <c:pt idx="51">
                  <c:v>414.04496773854754</c:v>
                </c:pt>
                <c:pt idx="52">
                  <c:v>404.88467564961655</c:v>
                </c:pt>
                <c:pt idx="53">
                  <c:v>402.51541474202293</c:v>
                </c:pt>
                <c:pt idx="54">
                  <c:v>388.06809317485647</c:v>
                </c:pt>
                <c:pt idx="55">
                  <c:v>386.66379916622566</c:v>
                </c:pt>
                <c:pt idx="56">
                  <c:v>385.8141237508579</c:v>
                </c:pt>
                <c:pt idx="57">
                  <c:v>380.84825740838892</c:v>
                </c:pt>
                <c:pt idx="58">
                  <c:v>377.46103209343232</c:v>
                </c:pt>
                <c:pt idx="59">
                  <c:v>371.4835105214529</c:v>
                </c:pt>
                <c:pt idx="60">
                  <c:v>371.30091497499302</c:v>
                </c:pt>
                <c:pt idx="61">
                  <c:v>368.11280640548875</c:v>
                </c:pt>
                <c:pt idx="62">
                  <c:v>365.10727126820518</c:v>
                </c:pt>
                <c:pt idx="63">
                  <c:v>359.74808057936207</c:v>
                </c:pt>
                <c:pt idx="64">
                  <c:v>331.15547991274985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5"/>
        <c:axId val="199402240"/>
        <c:axId val="199403776"/>
      </c:barChart>
      <c:catAx>
        <c:axId val="1994022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5400000" vert="horz"/>
          <a:lstStyle/>
          <a:p>
            <a:pPr>
              <a:defRPr sz="82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9940377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99403776"/>
        <c:scaling>
          <c:orientation val="minMax"/>
          <c:max val="60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0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2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99402240"/>
        <c:crosses val="autoZero"/>
        <c:crossBetween val="between"/>
      </c:valAx>
      <c:spPr>
        <a:solidFill>
          <a:srgbClr val="FFFFFF"/>
        </a:solidFill>
        <a:ln w="12700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0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400"/>
            </a:pPr>
            <a:r>
              <a:rPr lang="en-US" sz="2400" dirty="0" smtClean="0"/>
              <a:t> </a:t>
            </a:r>
            <a:endParaRPr lang="en-US" sz="2400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2863600826492433"/>
          <c:y val="0.15776636318897638"/>
          <c:w val="0.69396584229788183"/>
          <c:h val="0.59104512977544477"/>
        </c:manualLayout>
      </c:layout>
      <c:barChart>
        <c:barDir val="col"/>
        <c:grouping val="clustered"/>
        <c:varyColors val="0"/>
        <c:ser>
          <c:idx val="0"/>
          <c:order val="0"/>
          <c:tx>
            <c:v>PV gains</c:v>
          </c:tx>
          <c:spPr>
            <a:solidFill>
              <a:schemeClr val="tx2">
                <a:lumMod val="60000"/>
                <a:lumOff val="40000"/>
              </a:schemeClr>
            </a:solidFill>
          </c:spPr>
          <c:invertIfNegative val="0"/>
          <c:cat>
            <c:strRef>
              <c:f>Sheet1!$E$4:$E$6</c:f>
              <c:strCache>
                <c:ptCount val="3"/>
                <c:pt idx="0">
                  <c:v>Iceland</c:v>
                </c:pt>
                <c:pt idx="1">
                  <c:v>Finland</c:v>
                </c:pt>
                <c:pt idx="2">
                  <c:v>EU 2020</c:v>
                </c:pt>
              </c:strCache>
            </c:strRef>
          </c:cat>
          <c:val>
            <c:numRef>
              <c:f>Sheet1!$B$4:$B$6</c:f>
              <c:numCache>
                <c:formatCode>General</c:formatCode>
                <c:ptCount val="3"/>
                <c:pt idx="0">
                  <c:v>3278</c:v>
                </c:pt>
                <c:pt idx="1">
                  <c:v>10750</c:v>
                </c:pt>
                <c:pt idx="2">
                  <c:v>2654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0352384"/>
        <c:axId val="60363520"/>
      </c:barChart>
      <c:catAx>
        <c:axId val="6035238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800"/>
                </a:pPr>
                <a:r>
                  <a:rPr lang="en-US" sz="1800"/>
                  <a:t>Improvement in Achievement</a:t>
                </a:r>
              </a:p>
            </c:rich>
          </c:tx>
          <c:layout/>
          <c:overlay val="0"/>
        </c:title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60363520"/>
        <c:crosses val="autoZero"/>
        <c:auto val="1"/>
        <c:lblAlgn val="ctr"/>
        <c:lblOffset val="100"/>
        <c:noMultiLvlLbl val="0"/>
      </c:catAx>
      <c:valAx>
        <c:axId val="6036352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sz="1400"/>
                  <a:t>billion €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60352384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  <c:userShapes r:id="rId3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2863600826492433"/>
          <c:y val="0.15776636318897638"/>
          <c:w val="0.69396584229788183"/>
          <c:h val="0.59104512977544477"/>
        </c:manualLayout>
      </c:layout>
      <c:barChart>
        <c:barDir val="col"/>
        <c:grouping val="clustered"/>
        <c:varyColors val="0"/>
        <c:ser>
          <c:idx val="0"/>
          <c:order val="0"/>
          <c:tx>
            <c:v>PV gains</c:v>
          </c:tx>
          <c:spPr>
            <a:solidFill>
              <a:schemeClr val="tx2">
                <a:lumMod val="60000"/>
                <a:lumOff val="40000"/>
              </a:schemeClr>
            </a:solidFill>
          </c:spPr>
          <c:invertIfNegative val="0"/>
          <c:cat>
            <c:strRef>
              <c:f>Sheet1!$E$4:$E$6</c:f>
              <c:strCache>
                <c:ptCount val="3"/>
                <c:pt idx="0">
                  <c:v>Iceland</c:v>
                </c:pt>
                <c:pt idx="1">
                  <c:v>Finland</c:v>
                </c:pt>
                <c:pt idx="2">
                  <c:v>EU 2020</c:v>
                </c:pt>
              </c:strCache>
            </c:strRef>
          </c:cat>
          <c:val>
            <c:numRef>
              <c:f>Sheet1!$B$4:$B$6</c:f>
              <c:numCache>
                <c:formatCode>General</c:formatCode>
                <c:ptCount val="3"/>
                <c:pt idx="0">
                  <c:v>3278</c:v>
                </c:pt>
                <c:pt idx="1">
                  <c:v>10750</c:v>
                </c:pt>
                <c:pt idx="2">
                  <c:v>2654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2888448"/>
        <c:axId val="158781440"/>
      </c:barChart>
      <c:catAx>
        <c:axId val="15288844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800"/>
                </a:pPr>
                <a:r>
                  <a:rPr lang="en-US" sz="1800"/>
                  <a:t>Improvement in Achievement</a:t>
                </a:r>
              </a:p>
            </c:rich>
          </c:tx>
          <c:layout/>
          <c:overlay val="0"/>
        </c:title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158781440"/>
        <c:crosses val="autoZero"/>
        <c:auto val="1"/>
        <c:lblAlgn val="ctr"/>
        <c:lblOffset val="100"/>
        <c:noMultiLvlLbl val="0"/>
      </c:catAx>
      <c:valAx>
        <c:axId val="15878144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sz="1400"/>
                  <a:t>billion €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52888448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  <c:userShapes r:id="rId3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3326588471358765E-2"/>
          <c:y val="0.13858172291764748"/>
          <c:w val="0.91667343776176902"/>
          <c:h val="0.66014916665352652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tx2">
                <a:lumMod val="60000"/>
                <a:lumOff val="40000"/>
              </a:schemeClr>
            </a:solidFill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10"/>
            <c:invertIfNegative val="0"/>
            <c:bubble3D val="0"/>
          </c:dPt>
          <c:dPt>
            <c:idx val="24"/>
            <c:invertIfNegative val="0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</c:dPt>
          <c:dPt>
            <c:idx val="34"/>
            <c:invertIfNegative val="0"/>
            <c:bubble3D val="0"/>
            <c:spPr>
              <a:pattFill prst="wdDnDiag">
                <a:fgClr>
                  <a:srgbClr val="FF0000"/>
                </a:fgClr>
                <a:bgClr>
                  <a:srgbClr val="FFFF00"/>
                </a:bgClr>
              </a:pattFill>
            </c:spPr>
          </c:dPt>
          <c:dPt>
            <c:idx val="40"/>
            <c:invertIfNegative val="0"/>
            <c:bubble3D val="0"/>
          </c:dPt>
          <c:dPt>
            <c:idx val="41"/>
            <c:invertIfNegative val="0"/>
            <c:bubble3D val="0"/>
          </c:dPt>
          <c:dPt>
            <c:idx val="42"/>
            <c:invertIfNegative val="0"/>
            <c:bubble3D val="0"/>
          </c:dPt>
          <c:dPt>
            <c:idx val="43"/>
            <c:invertIfNegative val="0"/>
            <c:bubble3D val="0"/>
          </c:dPt>
          <c:dPt>
            <c:idx val="44"/>
            <c:invertIfNegative val="0"/>
            <c:bubble3D val="0"/>
          </c:dPt>
          <c:dPt>
            <c:idx val="45"/>
            <c:invertIfNegative val="0"/>
            <c:bubble3D val="0"/>
          </c:dPt>
          <c:dPt>
            <c:idx val="46"/>
            <c:invertIfNegative val="0"/>
            <c:bubble3D val="0"/>
          </c:dPt>
          <c:dPt>
            <c:idx val="47"/>
            <c:invertIfNegative val="0"/>
            <c:bubble3D val="0"/>
          </c:dPt>
          <c:dPt>
            <c:idx val="48"/>
            <c:invertIfNegative val="0"/>
            <c:bubble3D val="0"/>
          </c:dPt>
          <c:dLbls>
            <c:delete val="1"/>
          </c:dLbls>
          <c:cat>
            <c:strRef>
              <c:f>'6.1'!$C$3:$C$42</c:f>
              <c:strCache>
                <c:ptCount val="40"/>
                <c:pt idx="0">
                  <c:v>Latvia</c:v>
                </c:pt>
                <c:pt idx="1">
                  <c:v>Chile</c:v>
                </c:pt>
                <c:pt idx="2">
                  <c:v>Brazil</c:v>
                </c:pt>
                <c:pt idx="3">
                  <c:v>Portugal</c:v>
                </c:pt>
                <c:pt idx="4">
                  <c:v>Hong Kong</c:v>
                </c:pt>
                <c:pt idx="5">
                  <c:v>Germany</c:v>
                </c:pt>
                <c:pt idx="6">
                  <c:v>Poland</c:v>
                </c:pt>
                <c:pt idx="7">
                  <c:v>Liechtenstein</c:v>
                </c:pt>
                <c:pt idx="8">
                  <c:v>Slovenia</c:v>
                </c:pt>
                <c:pt idx="9">
                  <c:v>Colombia</c:v>
                </c:pt>
                <c:pt idx="10">
                  <c:v>Lithuania</c:v>
                </c:pt>
                <c:pt idx="11">
                  <c:v>United Kingdom</c:v>
                </c:pt>
                <c:pt idx="12">
                  <c:v>Singapore</c:v>
                </c:pt>
                <c:pt idx="13">
                  <c:v>Switzerland</c:v>
                </c:pt>
                <c:pt idx="14">
                  <c:v>Greece</c:v>
                </c:pt>
                <c:pt idx="15">
                  <c:v>Mexico</c:v>
                </c:pt>
                <c:pt idx="16">
                  <c:v>Israel</c:v>
                </c:pt>
                <c:pt idx="17">
                  <c:v>Finland</c:v>
                </c:pt>
                <c:pt idx="18">
                  <c:v>Italy</c:v>
                </c:pt>
                <c:pt idx="19">
                  <c:v>New Zealand</c:v>
                </c:pt>
                <c:pt idx="20">
                  <c:v>Denmark</c:v>
                </c:pt>
                <c:pt idx="21">
                  <c:v>Korea, Rep.</c:v>
                </c:pt>
                <c:pt idx="22">
                  <c:v>Hungary</c:v>
                </c:pt>
                <c:pt idx="23">
                  <c:v>Iran</c:v>
                </c:pt>
                <c:pt idx="24">
                  <c:v>United States</c:v>
                </c:pt>
                <c:pt idx="25">
                  <c:v>Taiwan (Chinese Taipei)</c:v>
                </c:pt>
                <c:pt idx="26">
                  <c:v>Belgium</c:v>
                </c:pt>
                <c:pt idx="27">
                  <c:v>Canada</c:v>
                </c:pt>
                <c:pt idx="28">
                  <c:v>Cyprus</c:v>
                </c:pt>
                <c:pt idx="29">
                  <c:v>Australia</c:v>
                </c:pt>
                <c:pt idx="30">
                  <c:v>Jordan</c:v>
                </c:pt>
                <c:pt idx="31">
                  <c:v>Russian Fed.</c:v>
                </c:pt>
                <c:pt idx="32">
                  <c:v>Indonesia</c:v>
                </c:pt>
                <c:pt idx="33">
                  <c:v>Austria</c:v>
                </c:pt>
                <c:pt idx="34">
                  <c:v>Spain</c:v>
                </c:pt>
                <c:pt idx="35">
                  <c:v>Iceland</c:v>
                </c:pt>
                <c:pt idx="36">
                  <c:v>Japan</c:v>
                </c:pt>
                <c:pt idx="37">
                  <c:v>Netherlands</c:v>
                </c:pt>
                <c:pt idx="38">
                  <c:v>Tunisia</c:v>
                </c:pt>
                <c:pt idx="39">
                  <c:v>Argentina</c:v>
                </c:pt>
              </c:strCache>
            </c:strRef>
          </c:cat>
          <c:val>
            <c:numRef>
              <c:f>'6.1'!$D$3:$D$42</c:f>
              <c:numCache>
                <c:formatCode>0.00%</c:formatCode>
                <c:ptCount val="40"/>
                <c:pt idx="0">
                  <c:v>4.6970382999999997E-2</c:v>
                </c:pt>
                <c:pt idx="1">
                  <c:v>4.3662226999999998E-2</c:v>
                </c:pt>
                <c:pt idx="2">
                  <c:v>4.0463325000000001E-2</c:v>
                </c:pt>
                <c:pt idx="3">
                  <c:v>3.9946668999999997E-2</c:v>
                </c:pt>
                <c:pt idx="4">
                  <c:v>3.9257996000000003E-2</c:v>
                </c:pt>
                <c:pt idx="5">
                  <c:v>3.7703036000000002E-2</c:v>
                </c:pt>
                <c:pt idx="6">
                  <c:v>3.7239993999999998E-2</c:v>
                </c:pt>
                <c:pt idx="7">
                  <c:v>3.6689988999999999E-2</c:v>
                </c:pt>
                <c:pt idx="8">
                  <c:v>3.5786659999999998E-2</c:v>
                </c:pt>
                <c:pt idx="9">
                  <c:v>3.3274283000000002E-2</c:v>
                </c:pt>
                <c:pt idx="10">
                  <c:v>3.2122029000000003E-2</c:v>
                </c:pt>
                <c:pt idx="11">
                  <c:v>2.8438618999999998E-2</c:v>
                </c:pt>
                <c:pt idx="12">
                  <c:v>2.8003848000000001E-2</c:v>
                </c:pt>
                <c:pt idx="13">
                  <c:v>2.3254444999999999E-2</c:v>
                </c:pt>
                <c:pt idx="14">
                  <c:v>2.2496667000000001E-2</c:v>
                </c:pt>
                <c:pt idx="15">
                  <c:v>2.2122223E-2</c:v>
                </c:pt>
                <c:pt idx="16">
                  <c:v>1.9784382999999999E-2</c:v>
                </c:pt>
                <c:pt idx="17">
                  <c:v>1.9668871000000001E-2</c:v>
                </c:pt>
                <c:pt idx="18">
                  <c:v>1.8324400000000001E-2</c:v>
                </c:pt>
                <c:pt idx="19">
                  <c:v>1.7345039E-2</c:v>
                </c:pt>
                <c:pt idx="20">
                  <c:v>1.6150014000000001E-2</c:v>
                </c:pt>
                <c:pt idx="21">
                  <c:v>1.6056608999999999E-2</c:v>
                </c:pt>
                <c:pt idx="22">
                  <c:v>1.6056467000000001E-2</c:v>
                </c:pt>
                <c:pt idx="23">
                  <c:v>1.5889897E-2</c:v>
                </c:pt>
                <c:pt idx="24">
                  <c:v>1.5685744000000001E-2</c:v>
                </c:pt>
                <c:pt idx="25">
                  <c:v>1.3045475000000001E-2</c:v>
                </c:pt>
                <c:pt idx="26">
                  <c:v>1.2426659E-2</c:v>
                </c:pt>
                <c:pt idx="27">
                  <c:v>1.0661258999999999E-2</c:v>
                </c:pt>
                <c:pt idx="28">
                  <c:v>1.0228579E-2</c:v>
                </c:pt>
                <c:pt idx="29">
                  <c:v>9.8974968000000007E-3</c:v>
                </c:pt>
                <c:pt idx="30">
                  <c:v>8.8161344999999995E-3</c:v>
                </c:pt>
                <c:pt idx="31">
                  <c:v>8.2506922999999992E-3</c:v>
                </c:pt>
                <c:pt idx="32">
                  <c:v>7.2513075E-3</c:v>
                </c:pt>
                <c:pt idx="33">
                  <c:v>6.6591020000000001E-3</c:v>
                </c:pt>
                <c:pt idx="34">
                  <c:v>6.4544373E-3</c:v>
                </c:pt>
                <c:pt idx="35">
                  <c:v>6.2393374999999999E-3</c:v>
                </c:pt>
                <c:pt idx="36">
                  <c:v>5.5087034000000003E-3</c:v>
                </c:pt>
                <c:pt idx="37">
                  <c:v>4.4756926999999997E-3</c:v>
                </c:pt>
                <c:pt idx="38">
                  <c:v>1.8328197000000001E-3</c:v>
                </c:pt>
                <c:pt idx="39">
                  <c:v>1.3639597999999999E-3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30"/>
        <c:axId val="159621888"/>
        <c:axId val="159623424"/>
      </c:barChart>
      <c:lineChart>
        <c:grouping val="standard"/>
        <c:varyColors val="0"/>
        <c:ser>
          <c:idx val="1"/>
          <c:order val="1"/>
          <c:spPr>
            <a:ln w="34925"/>
          </c:spPr>
          <c:marker>
            <c:symbol val="none"/>
          </c:marker>
          <c:dLbls>
            <c:delete val="1"/>
          </c:dLbls>
          <c:cat>
            <c:strRef>
              <c:f>'6.1'!$C$3:$C$42</c:f>
              <c:strCache>
                <c:ptCount val="40"/>
                <c:pt idx="0">
                  <c:v>Latvia</c:v>
                </c:pt>
                <c:pt idx="1">
                  <c:v>Chile</c:v>
                </c:pt>
                <c:pt idx="2">
                  <c:v>Brazil</c:v>
                </c:pt>
                <c:pt idx="3">
                  <c:v>Portugal</c:v>
                </c:pt>
                <c:pt idx="4">
                  <c:v>Hong Kong</c:v>
                </c:pt>
                <c:pt idx="5">
                  <c:v>Germany</c:v>
                </c:pt>
                <c:pt idx="6">
                  <c:v>Poland</c:v>
                </c:pt>
                <c:pt idx="7">
                  <c:v>Liechtenstein</c:v>
                </c:pt>
                <c:pt idx="8">
                  <c:v>Slovenia</c:v>
                </c:pt>
                <c:pt idx="9">
                  <c:v>Colombia</c:v>
                </c:pt>
                <c:pt idx="10">
                  <c:v>Lithuania</c:v>
                </c:pt>
                <c:pt idx="11">
                  <c:v>United Kingdom</c:v>
                </c:pt>
                <c:pt idx="12">
                  <c:v>Singapore</c:v>
                </c:pt>
                <c:pt idx="13">
                  <c:v>Switzerland</c:v>
                </c:pt>
                <c:pt idx="14">
                  <c:v>Greece</c:v>
                </c:pt>
                <c:pt idx="15">
                  <c:v>Mexico</c:v>
                </c:pt>
                <c:pt idx="16">
                  <c:v>Israel</c:v>
                </c:pt>
                <c:pt idx="17">
                  <c:v>Finland</c:v>
                </c:pt>
                <c:pt idx="18">
                  <c:v>Italy</c:v>
                </c:pt>
                <c:pt idx="19">
                  <c:v>New Zealand</c:v>
                </c:pt>
                <c:pt idx="20">
                  <c:v>Denmark</c:v>
                </c:pt>
                <c:pt idx="21">
                  <c:v>Korea, Rep.</c:v>
                </c:pt>
                <c:pt idx="22">
                  <c:v>Hungary</c:v>
                </c:pt>
                <c:pt idx="23">
                  <c:v>Iran</c:v>
                </c:pt>
                <c:pt idx="24">
                  <c:v>United States</c:v>
                </c:pt>
                <c:pt idx="25">
                  <c:v>Taiwan (Chinese Taipei)</c:v>
                </c:pt>
                <c:pt idx="26">
                  <c:v>Belgium</c:v>
                </c:pt>
                <c:pt idx="27">
                  <c:v>Canada</c:v>
                </c:pt>
                <c:pt idx="28">
                  <c:v>Cyprus</c:v>
                </c:pt>
                <c:pt idx="29">
                  <c:v>Australia</c:v>
                </c:pt>
                <c:pt idx="30">
                  <c:v>Jordan</c:v>
                </c:pt>
                <c:pt idx="31">
                  <c:v>Russian Fed.</c:v>
                </c:pt>
                <c:pt idx="32">
                  <c:v>Indonesia</c:v>
                </c:pt>
                <c:pt idx="33">
                  <c:v>Austria</c:v>
                </c:pt>
                <c:pt idx="34">
                  <c:v>Spain</c:v>
                </c:pt>
                <c:pt idx="35">
                  <c:v>Iceland</c:v>
                </c:pt>
                <c:pt idx="36">
                  <c:v>Japan</c:v>
                </c:pt>
                <c:pt idx="37">
                  <c:v>Netherlands</c:v>
                </c:pt>
                <c:pt idx="38">
                  <c:v>Tunisia</c:v>
                </c:pt>
                <c:pt idx="39">
                  <c:v>Argentina</c:v>
                </c:pt>
              </c:strCache>
            </c:strRef>
          </c:cat>
          <c:val>
            <c:numRef>
              <c:f>'6.1'!$E$3:$E$42</c:f>
              <c:numCache>
                <c:formatCode>0.00%</c:formatCode>
                <c:ptCount val="40"/>
                <c:pt idx="0">
                  <c:v>1.5699999999999999E-2</c:v>
                </c:pt>
                <c:pt idx="1">
                  <c:v>1.5699999999999999E-2</c:v>
                </c:pt>
                <c:pt idx="2">
                  <c:v>1.5699999999999999E-2</c:v>
                </c:pt>
                <c:pt idx="3">
                  <c:v>1.5699999999999999E-2</c:v>
                </c:pt>
                <c:pt idx="4">
                  <c:v>1.5699999999999999E-2</c:v>
                </c:pt>
                <c:pt idx="5">
                  <c:v>1.5699999999999999E-2</c:v>
                </c:pt>
                <c:pt idx="6">
                  <c:v>1.5699999999999999E-2</c:v>
                </c:pt>
                <c:pt idx="7">
                  <c:v>1.5699999999999999E-2</c:v>
                </c:pt>
                <c:pt idx="8">
                  <c:v>1.5699999999999999E-2</c:v>
                </c:pt>
                <c:pt idx="9">
                  <c:v>1.5699999999999999E-2</c:v>
                </c:pt>
                <c:pt idx="10">
                  <c:v>1.5699999999999999E-2</c:v>
                </c:pt>
                <c:pt idx="11">
                  <c:v>1.5699999999999999E-2</c:v>
                </c:pt>
                <c:pt idx="12">
                  <c:v>1.5699999999999999E-2</c:v>
                </c:pt>
                <c:pt idx="13">
                  <c:v>1.5699999999999999E-2</c:v>
                </c:pt>
                <c:pt idx="14">
                  <c:v>1.5699999999999999E-2</c:v>
                </c:pt>
                <c:pt idx="15">
                  <c:v>1.5699999999999999E-2</c:v>
                </c:pt>
                <c:pt idx="16">
                  <c:v>1.5699999999999999E-2</c:v>
                </c:pt>
                <c:pt idx="17">
                  <c:v>1.5699999999999999E-2</c:v>
                </c:pt>
                <c:pt idx="18">
                  <c:v>1.5699999999999999E-2</c:v>
                </c:pt>
                <c:pt idx="19">
                  <c:v>1.5699999999999999E-2</c:v>
                </c:pt>
                <c:pt idx="20">
                  <c:v>1.5699999999999999E-2</c:v>
                </c:pt>
                <c:pt idx="21">
                  <c:v>1.5699999999999999E-2</c:v>
                </c:pt>
                <c:pt idx="22">
                  <c:v>1.5699999999999999E-2</c:v>
                </c:pt>
                <c:pt idx="23">
                  <c:v>1.5699999999999999E-2</c:v>
                </c:pt>
                <c:pt idx="24">
                  <c:v>1.5699999999999999E-2</c:v>
                </c:pt>
                <c:pt idx="25">
                  <c:v>1.5699999999999999E-2</c:v>
                </c:pt>
                <c:pt idx="26">
                  <c:v>1.5699999999999999E-2</c:v>
                </c:pt>
                <c:pt idx="27">
                  <c:v>1.5699999999999999E-2</c:v>
                </c:pt>
                <c:pt idx="28">
                  <c:v>1.5699999999999999E-2</c:v>
                </c:pt>
                <c:pt idx="29">
                  <c:v>1.5699999999999999E-2</c:v>
                </c:pt>
                <c:pt idx="30">
                  <c:v>1.5699999999999999E-2</c:v>
                </c:pt>
                <c:pt idx="31">
                  <c:v>1.5699999999999999E-2</c:v>
                </c:pt>
                <c:pt idx="32">
                  <c:v>1.5699999999999999E-2</c:v>
                </c:pt>
                <c:pt idx="33">
                  <c:v>1.5699999999999999E-2</c:v>
                </c:pt>
                <c:pt idx="34">
                  <c:v>1.5699999999999999E-2</c:v>
                </c:pt>
                <c:pt idx="35">
                  <c:v>1.5699999999999999E-2</c:v>
                </c:pt>
                <c:pt idx="36">
                  <c:v>1.5699999999999999E-2</c:v>
                </c:pt>
                <c:pt idx="37">
                  <c:v>1.5699999999999999E-2</c:v>
                </c:pt>
                <c:pt idx="38">
                  <c:v>1.5699999999999999E-2</c:v>
                </c:pt>
                <c:pt idx="39">
                  <c:v>1.5699999999999999E-2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59621888"/>
        <c:axId val="159623424"/>
      </c:lineChart>
      <c:catAx>
        <c:axId val="1596218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 sz="1100" b="1"/>
            </a:pPr>
            <a:endParaRPr lang="en-US"/>
          </a:p>
        </c:txPr>
        <c:crossAx val="159623424"/>
        <c:crosses val="autoZero"/>
        <c:auto val="1"/>
        <c:lblAlgn val="ctr"/>
        <c:lblOffset val="100"/>
        <c:noMultiLvlLbl val="0"/>
      </c:catAx>
      <c:valAx>
        <c:axId val="159623424"/>
        <c:scaling>
          <c:orientation val="minMax"/>
          <c:max val="0.05"/>
          <c:min val="0"/>
        </c:scaling>
        <c:delete val="0"/>
        <c:axPos val="l"/>
        <c:majorGridlines/>
        <c:numFmt formatCode="0.0%" sourceLinked="0"/>
        <c:majorTickMark val="out"/>
        <c:minorTickMark val="none"/>
        <c:tickLblPos val="nextTo"/>
        <c:crossAx val="159621888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4091461781563044"/>
          <c:y val="4.9677921615730217E-2"/>
          <c:w val="0.8301610541727672"/>
          <c:h val="0.7392833311090351"/>
        </c:manualLayout>
      </c:layout>
      <c:scatterChart>
        <c:scatterStyle val="smoothMarker"/>
        <c:varyColors val="0"/>
        <c:ser>
          <c:idx val="1"/>
          <c:order val="0"/>
          <c:tx>
            <c:v>low estimate of teacher effectiveness</c:v>
          </c:tx>
          <c:spPr>
            <a:ln w="38100">
              <a:solidFill>
                <a:srgbClr val="FF0000"/>
              </a:solidFill>
              <a:prstDash val="lgDash"/>
            </a:ln>
          </c:spPr>
          <c:marker>
            <c:symbol val="none"/>
          </c:marker>
          <c:xVal>
            <c:numRef>
              <c:f>truncate!$A$4:$A$15</c:f>
              <c:numCache>
                <c:formatCode>General</c:formatCode>
                <c:ptCount val="12"/>
                <c:pt idx="0">
                  <c:v>5.0000000000000114E-3</c:v>
                </c:pt>
                <c:pt idx="1">
                  <c:v>1.0000000000000005E-2</c:v>
                </c:pt>
                <c:pt idx="2">
                  <c:v>1.4999999999999998E-2</c:v>
                </c:pt>
                <c:pt idx="3">
                  <c:v>2.0000000000000011E-2</c:v>
                </c:pt>
                <c:pt idx="4">
                  <c:v>2.5000000000000001E-2</c:v>
                </c:pt>
                <c:pt idx="5">
                  <c:v>3.0000000000000002E-2</c:v>
                </c:pt>
                <c:pt idx="6">
                  <c:v>3.500000000000001E-2</c:v>
                </c:pt>
                <c:pt idx="7">
                  <c:v>4.0000000000000022E-2</c:v>
                </c:pt>
                <c:pt idx="8">
                  <c:v>4.5000000000000012E-2</c:v>
                </c:pt>
                <c:pt idx="9">
                  <c:v>0.05</c:v>
                </c:pt>
                <c:pt idx="10">
                  <c:v>7.5000000000000011E-2</c:v>
                </c:pt>
                <c:pt idx="11">
                  <c:v>0.1</c:v>
                </c:pt>
              </c:numCache>
            </c:numRef>
          </c:xVal>
          <c:yVal>
            <c:numRef>
              <c:f>truncate!$P$4:$P$15</c:f>
              <c:numCache>
                <c:formatCode>0.000</c:formatCode>
                <c:ptCount val="12"/>
                <c:pt idx="0">
                  <c:v>3.7784253135662145E-2</c:v>
                </c:pt>
                <c:pt idx="1">
                  <c:v>6.9995524978777521E-2</c:v>
                </c:pt>
                <c:pt idx="2">
                  <c:v>9.9962558929350506E-2</c:v>
                </c:pt>
                <c:pt idx="3">
                  <c:v>0.12845627886727518</c:v>
                </c:pt>
                <c:pt idx="4">
                  <c:v>0.15585351948009421</c:v>
                </c:pt>
                <c:pt idx="5">
                  <c:v>0.18238048833273118</c:v>
                </c:pt>
                <c:pt idx="6">
                  <c:v>0.2081887718451359</c:v>
                </c:pt>
                <c:pt idx="7">
                  <c:v>0.23338730465369875</c:v>
                </c:pt>
                <c:pt idx="8">
                  <c:v>0.25805827494811057</c:v>
                </c:pt>
                <c:pt idx="9">
                  <c:v>0.2822659631325955</c:v>
                </c:pt>
                <c:pt idx="10">
                  <c:v>0.39788551150347939</c:v>
                </c:pt>
                <c:pt idx="11">
                  <c:v>0.50699518113829523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0295424"/>
        <c:axId val="60307328"/>
      </c:scatterChart>
      <c:valAx>
        <c:axId val="6029542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1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Percent deselected</a:t>
                </a:r>
              </a:p>
            </c:rich>
          </c:tx>
          <c:layout>
            <c:manualLayout>
              <c:xMode val="edge"/>
              <c:yMode val="edge"/>
              <c:x val="0.43338213762811262"/>
              <c:y val="0.8568643919510055"/>
            </c:manualLayout>
          </c:layout>
          <c:overlay val="0"/>
          <c:spPr>
            <a:noFill/>
            <a:ln w="25400">
              <a:noFill/>
            </a:ln>
          </c:spPr>
        </c:title>
        <c:numFmt formatCode="0%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60307328"/>
        <c:crosses val="autoZero"/>
        <c:crossBetween val="midCat"/>
      </c:valAx>
      <c:valAx>
        <c:axId val="60307328"/>
        <c:scaling>
          <c:orientation val="minMax"/>
          <c:max val="1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s.d. performance gain</a:t>
                </a:r>
              </a:p>
            </c:rich>
          </c:tx>
          <c:layout>
            <c:manualLayout>
              <c:xMode val="edge"/>
              <c:yMode val="edge"/>
              <c:x val="2.0497803806735011E-2"/>
              <c:y val="0.33529473521692138"/>
            </c:manualLayout>
          </c:layout>
          <c:overlay val="0"/>
          <c:spPr>
            <a:noFill/>
            <a:ln w="25400">
              <a:noFill/>
            </a:ln>
          </c:spPr>
        </c:title>
        <c:numFmt formatCode="0.0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60295424"/>
        <c:crosses val="autoZero"/>
        <c:crossBetween val="midCat"/>
        <c:majorUnit val="0.25"/>
      </c:valAx>
      <c:spPr>
        <a:solidFill>
          <a:srgbClr val="FFFFFF"/>
        </a:solidFill>
        <a:ln w="12700">
          <a:solidFill>
            <a:srgbClr val="808080"/>
          </a:solidFill>
          <a:prstDash val="solid"/>
        </a:ln>
      </c:spPr>
    </c:plotArea>
    <c:legend>
      <c:legendPos val="b"/>
      <c:layout>
        <c:manualLayout>
          <c:xMode val="edge"/>
          <c:yMode val="edge"/>
          <c:x val="7.0278184480234263E-2"/>
          <c:y val="0.93529597035664669"/>
          <c:w val="0.85797950219619834"/>
          <c:h val="5.0980392156862793E-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101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1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2">
    <c:autoUpdate val="0"/>
  </c:externalData>
  <c:userShapes r:id="rId3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4091461781563044"/>
          <c:y val="4.9677921615730217E-2"/>
          <c:w val="0.8301610541727672"/>
          <c:h val="0.7392833311090351"/>
        </c:manualLayout>
      </c:layout>
      <c:scatterChart>
        <c:scatterStyle val="smoothMarker"/>
        <c:varyColors val="0"/>
        <c:ser>
          <c:idx val="0"/>
          <c:order val="0"/>
          <c:tx>
            <c:v>high estimate of teacher effectiveness</c:v>
          </c:tx>
          <c:spPr>
            <a:ln w="38100">
              <a:solidFill>
                <a:srgbClr val="0000FF"/>
              </a:solidFill>
              <a:prstDash val="solid"/>
            </a:ln>
          </c:spPr>
          <c:marker>
            <c:symbol val="none"/>
          </c:marker>
          <c:xVal>
            <c:numRef>
              <c:f>truncate!$A$4:$A$15</c:f>
              <c:numCache>
                <c:formatCode>General</c:formatCode>
                <c:ptCount val="12"/>
                <c:pt idx="0">
                  <c:v>5.0000000000000114E-3</c:v>
                </c:pt>
                <c:pt idx="1">
                  <c:v>1.0000000000000005E-2</c:v>
                </c:pt>
                <c:pt idx="2">
                  <c:v>1.4999999999999998E-2</c:v>
                </c:pt>
                <c:pt idx="3">
                  <c:v>2.0000000000000011E-2</c:v>
                </c:pt>
                <c:pt idx="4">
                  <c:v>2.5000000000000001E-2</c:v>
                </c:pt>
                <c:pt idx="5">
                  <c:v>3.0000000000000002E-2</c:v>
                </c:pt>
                <c:pt idx="6">
                  <c:v>3.500000000000001E-2</c:v>
                </c:pt>
                <c:pt idx="7">
                  <c:v>4.0000000000000022E-2</c:v>
                </c:pt>
                <c:pt idx="8">
                  <c:v>4.5000000000000012E-2</c:v>
                </c:pt>
                <c:pt idx="9">
                  <c:v>0.05</c:v>
                </c:pt>
                <c:pt idx="10">
                  <c:v>7.5000000000000011E-2</c:v>
                </c:pt>
                <c:pt idx="11">
                  <c:v>0.1</c:v>
                </c:pt>
              </c:numCache>
            </c:numRef>
          </c:xVal>
          <c:yVal>
            <c:numRef>
              <c:f>truncate!$R$4:$R$15</c:f>
              <c:numCache>
                <c:formatCode>0.000</c:formatCode>
                <c:ptCount val="12"/>
                <c:pt idx="0">
                  <c:v>5.6676379703493207E-2</c:v>
                </c:pt>
                <c:pt idx="1">
                  <c:v>0.10499328746816661</c:v>
                </c:pt>
                <c:pt idx="2">
                  <c:v>0.14994383839402675</c:v>
                </c:pt>
                <c:pt idx="3">
                  <c:v>0.19268441830091168</c:v>
                </c:pt>
                <c:pt idx="4">
                  <c:v>0.23378027922014127</c:v>
                </c:pt>
                <c:pt idx="5">
                  <c:v>0.27357073249909558</c:v>
                </c:pt>
                <c:pt idx="6">
                  <c:v>0.31228315776770382</c:v>
                </c:pt>
                <c:pt idx="7">
                  <c:v>0.35008095698054964</c:v>
                </c:pt>
                <c:pt idx="8">
                  <c:v>0.38708741242216582</c:v>
                </c:pt>
                <c:pt idx="9">
                  <c:v>0.42339894469889267</c:v>
                </c:pt>
                <c:pt idx="10">
                  <c:v>0.59682826725521554</c:v>
                </c:pt>
                <c:pt idx="11">
                  <c:v>0.76049277170744256</c:v>
                </c:pt>
              </c:numCache>
            </c:numRef>
          </c:yVal>
          <c:smooth val="1"/>
        </c:ser>
        <c:ser>
          <c:idx val="1"/>
          <c:order val="1"/>
          <c:tx>
            <c:v>low estimate of teacher effectiveness</c:v>
          </c:tx>
          <c:spPr>
            <a:ln w="38100">
              <a:solidFill>
                <a:srgbClr val="FF0000"/>
              </a:solidFill>
              <a:prstDash val="lgDash"/>
            </a:ln>
          </c:spPr>
          <c:marker>
            <c:symbol val="none"/>
          </c:marker>
          <c:xVal>
            <c:numRef>
              <c:f>truncate!$A$4:$A$15</c:f>
              <c:numCache>
                <c:formatCode>General</c:formatCode>
                <c:ptCount val="12"/>
                <c:pt idx="0">
                  <c:v>5.0000000000000114E-3</c:v>
                </c:pt>
                <c:pt idx="1">
                  <c:v>1.0000000000000005E-2</c:v>
                </c:pt>
                <c:pt idx="2">
                  <c:v>1.4999999999999998E-2</c:v>
                </c:pt>
                <c:pt idx="3">
                  <c:v>2.0000000000000011E-2</c:v>
                </c:pt>
                <c:pt idx="4">
                  <c:v>2.5000000000000001E-2</c:v>
                </c:pt>
                <c:pt idx="5">
                  <c:v>3.0000000000000002E-2</c:v>
                </c:pt>
                <c:pt idx="6">
                  <c:v>3.500000000000001E-2</c:v>
                </c:pt>
                <c:pt idx="7">
                  <c:v>4.0000000000000022E-2</c:v>
                </c:pt>
                <c:pt idx="8">
                  <c:v>4.5000000000000012E-2</c:v>
                </c:pt>
                <c:pt idx="9">
                  <c:v>0.05</c:v>
                </c:pt>
                <c:pt idx="10">
                  <c:v>7.5000000000000011E-2</c:v>
                </c:pt>
                <c:pt idx="11">
                  <c:v>0.1</c:v>
                </c:pt>
              </c:numCache>
            </c:numRef>
          </c:xVal>
          <c:yVal>
            <c:numRef>
              <c:f>truncate!$P$4:$P$15</c:f>
              <c:numCache>
                <c:formatCode>0.000</c:formatCode>
                <c:ptCount val="12"/>
                <c:pt idx="0">
                  <c:v>3.7784253135662145E-2</c:v>
                </c:pt>
                <c:pt idx="1">
                  <c:v>6.9995524978777521E-2</c:v>
                </c:pt>
                <c:pt idx="2">
                  <c:v>9.9962558929350506E-2</c:v>
                </c:pt>
                <c:pt idx="3">
                  <c:v>0.12845627886727518</c:v>
                </c:pt>
                <c:pt idx="4">
                  <c:v>0.15585351948009421</c:v>
                </c:pt>
                <c:pt idx="5">
                  <c:v>0.18238048833273118</c:v>
                </c:pt>
                <c:pt idx="6">
                  <c:v>0.2081887718451359</c:v>
                </c:pt>
                <c:pt idx="7">
                  <c:v>0.23338730465369875</c:v>
                </c:pt>
                <c:pt idx="8">
                  <c:v>0.25805827494811057</c:v>
                </c:pt>
                <c:pt idx="9">
                  <c:v>0.2822659631325955</c:v>
                </c:pt>
                <c:pt idx="10">
                  <c:v>0.39788551150347939</c:v>
                </c:pt>
                <c:pt idx="11">
                  <c:v>0.50699518113829523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7466624"/>
        <c:axId val="117470336"/>
      </c:scatterChart>
      <c:valAx>
        <c:axId val="11746662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1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Percent deselected</a:t>
                </a:r>
              </a:p>
            </c:rich>
          </c:tx>
          <c:layout>
            <c:manualLayout>
              <c:xMode val="edge"/>
              <c:yMode val="edge"/>
              <c:x val="0.43338213762811262"/>
              <c:y val="0.8568643919510055"/>
            </c:manualLayout>
          </c:layout>
          <c:overlay val="0"/>
          <c:spPr>
            <a:noFill/>
            <a:ln w="25400">
              <a:noFill/>
            </a:ln>
          </c:spPr>
        </c:title>
        <c:numFmt formatCode="0%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17470336"/>
        <c:crosses val="autoZero"/>
        <c:crossBetween val="midCat"/>
      </c:valAx>
      <c:valAx>
        <c:axId val="117470336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s.d. performance gain</a:t>
                </a:r>
              </a:p>
            </c:rich>
          </c:tx>
          <c:layout>
            <c:manualLayout>
              <c:xMode val="edge"/>
              <c:yMode val="edge"/>
              <c:x val="2.0497803806735011E-2"/>
              <c:y val="0.33529473521692138"/>
            </c:manualLayout>
          </c:layout>
          <c:overlay val="0"/>
          <c:spPr>
            <a:noFill/>
            <a:ln w="25400">
              <a:noFill/>
            </a:ln>
          </c:spPr>
        </c:title>
        <c:numFmt formatCode="0.0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17466624"/>
        <c:crosses val="autoZero"/>
        <c:crossBetween val="midCat"/>
        <c:majorUnit val="0.25"/>
      </c:valAx>
      <c:spPr>
        <a:solidFill>
          <a:srgbClr val="FFFFFF"/>
        </a:solidFill>
        <a:ln w="12700">
          <a:solidFill>
            <a:srgbClr val="808080"/>
          </a:solidFill>
          <a:prstDash val="solid"/>
        </a:ln>
      </c:spPr>
    </c:plotArea>
    <c:legend>
      <c:legendPos val="b"/>
      <c:layout>
        <c:manualLayout>
          <c:xMode val="edge"/>
          <c:yMode val="edge"/>
          <c:x val="7.0278184480234263E-2"/>
          <c:y val="0.93529597035664669"/>
          <c:w val="0.85797950219619834"/>
          <c:h val="5.0980392156862793E-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101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1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2">
    <c:autoUpdate val="0"/>
  </c:externalData>
  <c:userShapes r:id="rId3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4091461781563044"/>
          <c:y val="4.9677921615730217E-2"/>
          <c:w val="0.8301610541727672"/>
          <c:h val="0.7392833311090351"/>
        </c:manualLayout>
      </c:layout>
      <c:scatterChart>
        <c:scatterStyle val="smoothMarker"/>
        <c:varyColors val="0"/>
        <c:ser>
          <c:idx val="0"/>
          <c:order val="0"/>
          <c:tx>
            <c:v>high estimate of teacher effectiveness</c:v>
          </c:tx>
          <c:spPr>
            <a:ln w="38100">
              <a:solidFill>
                <a:srgbClr val="0000FF"/>
              </a:solidFill>
              <a:prstDash val="solid"/>
            </a:ln>
          </c:spPr>
          <c:marker>
            <c:symbol val="none"/>
          </c:marker>
          <c:xVal>
            <c:numRef>
              <c:f>truncate!$A$4:$A$15</c:f>
              <c:numCache>
                <c:formatCode>General</c:formatCode>
                <c:ptCount val="12"/>
                <c:pt idx="0">
                  <c:v>5.0000000000000114E-3</c:v>
                </c:pt>
                <c:pt idx="1">
                  <c:v>1.0000000000000005E-2</c:v>
                </c:pt>
                <c:pt idx="2">
                  <c:v>1.4999999999999998E-2</c:v>
                </c:pt>
                <c:pt idx="3">
                  <c:v>2.0000000000000011E-2</c:v>
                </c:pt>
                <c:pt idx="4">
                  <c:v>2.5000000000000001E-2</c:v>
                </c:pt>
                <c:pt idx="5">
                  <c:v>3.0000000000000002E-2</c:v>
                </c:pt>
                <c:pt idx="6">
                  <c:v>3.500000000000001E-2</c:v>
                </c:pt>
                <c:pt idx="7">
                  <c:v>4.0000000000000022E-2</c:v>
                </c:pt>
                <c:pt idx="8">
                  <c:v>4.5000000000000012E-2</c:v>
                </c:pt>
                <c:pt idx="9">
                  <c:v>0.05</c:v>
                </c:pt>
                <c:pt idx="10">
                  <c:v>7.5000000000000011E-2</c:v>
                </c:pt>
                <c:pt idx="11">
                  <c:v>0.1</c:v>
                </c:pt>
              </c:numCache>
            </c:numRef>
          </c:xVal>
          <c:yVal>
            <c:numRef>
              <c:f>truncate!$R$4:$R$15</c:f>
              <c:numCache>
                <c:formatCode>0.000</c:formatCode>
                <c:ptCount val="12"/>
                <c:pt idx="0">
                  <c:v>5.6676379703493207E-2</c:v>
                </c:pt>
                <c:pt idx="1">
                  <c:v>0.10499328746816661</c:v>
                </c:pt>
                <c:pt idx="2">
                  <c:v>0.14994383839402675</c:v>
                </c:pt>
                <c:pt idx="3">
                  <c:v>0.19268441830091168</c:v>
                </c:pt>
                <c:pt idx="4">
                  <c:v>0.23378027922014127</c:v>
                </c:pt>
                <c:pt idx="5">
                  <c:v>0.27357073249909558</c:v>
                </c:pt>
                <c:pt idx="6">
                  <c:v>0.31228315776770382</c:v>
                </c:pt>
                <c:pt idx="7">
                  <c:v>0.35008095698054964</c:v>
                </c:pt>
                <c:pt idx="8">
                  <c:v>0.38708741242216582</c:v>
                </c:pt>
                <c:pt idx="9">
                  <c:v>0.42339894469889267</c:v>
                </c:pt>
                <c:pt idx="10">
                  <c:v>0.59682826725521554</c:v>
                </c:pt>
                <c:pt idx="11">
                  <c:v>0.76049277170744256</c:v>
                </c:pt>
              </c:numCache>
            </c:numRef>
          </c:yVal>
          <c:smooth val="1"/>
        </c:ser>
        <c:ser>
          <c:idx val="1"/>
          <c:order val="1"/>
          <c:tx>
            <c:v>low estimate of teacher effectiveness</c:v>
          </c:tx>
          <c:spPr>
            <a:ln w="38100">
              <a:solidFill>
                <a:srgbClr val="FF0000"/>
              </a:solidFill>
              <a:prstDash val="lgDash"/>
            </a:ln>
          </c:spPr>
          <c:marker>
            <c:symbol val="none"/>
          </c:marker>
          <c:xVal>
            <c:numRef>
              <c:f>truncate!$A$4:$A$15</c:f>
              <c:numCache>
                <c:formatCode>General</c:formatCode>
                <c:ptCount val="12"/>
                <c:pt idx="0">
                  <c:v>5.0000000000000114E-3</c:v>
                </c:pt>
                <c:pt idx="1">
                  <c:v>1.0000000000000005E-2</c:v>
                </c:pt>
                <c:pt idx="2">
                  <c:v>1.4999999999999998E-2</c:v>
                </c:pt>
                <c:pt idx="3">
                  <c:v>2.0000000000000011E-2</c:v>
                </c:pt>
                <c:pt idx="4">
                  <c:v>2.5000000000000001E-2</c:v>
                </c:pt>
                <c:pt idx="5">
                  <c:v>3.0000000000000002E-2</c:v>
                </c:pt>
                <c:pt idx="6">
                  <c:v>3.500000000000001E-2</c:v>
                </c:pt>
                <c:pt idx="7">
                  <c:v>4.0000000000000022E-2</c:v>
                </c:pt>
                <c:pt idx="8">
                  <c:v>4.5000000000000012E-2</c:v>
                </c:pt>
                <c:pt idx="9">
                  <c:v>0.05</c:v>
                </c:pt>
                <c:pt idx="10">
                  <c:v>7.5000000000000011E-2</c:v>
                </c:pt>
                <c:pt idx="11">
                  <c:v>0.1</c:v>
                </c:pt>
              </c:numCache>
            </c:numRef>
          </c:xVal>
          <c:yVal>
            <c:numRef>
              <c:f>truncate!$P$4:$P$15</c:f>
              <c:numCache>
                <c:formatCode>0.000</c:formatCode>
                <c:ptCount val="12"/>
                <c:pt idx="0">
                  <c:v>3.7784253135662145E-2</c:v>
                </c:pt>
                <c:pt idx="1">
                  <c:v>6.9995524978777521E-2</c:v>
                </c:pt>
                <c:pt idx="2">
                  <c:v>9.9962558929350506E-2</c:v>
                </c:pt>
                <c:pt idx="3">
                  <c:v>0.12845627886727518</c:v>
                </c:pt>
                <c:pt idx="4">
                  <c:v>0.15585351948009421</c:v>
                </c:pt>
                <c:pt idx="5">
                  <c:v>0.18238048833273118</c:v>
                </c:pt>
                <c:pt idx="6">
                  <c:v>0.2081887718451359</c:v>
                </c:pt>
                <c:pt idx="7">
                  <c:v>0.23338730465369875</c:v>
                </c:pt>
                <c:pt idx="8">
                  <c:v>0.25805827494811057</c:v>
                </c:pt>
                <c:pt idx="9">
                  <c:v>0.2822659631325955</c:v>
                </c:pt>
                <c:pt idx="10">
                  <c:v>0.39788551150347939</c:v>
                </c:pt>
                <c:pt idx="11">
                  <c:v>0.50699518113829523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7345664"/>
        <c:axId val="117487104"/>
      </c:scatterChart>
      <c:valAx>
        <c:axId val="11734566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1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Percent deselected</a:t>
                </a:r>
              </a:p>
            </c:rich>
          </c:tx>
          <c:layout>
            <c:manualLayout>
              <c:xMode val="edge"/>
              <c:yMode val="edge"/>
              <c:x val="0.43338213762811262"/>
              <c:y val="0.8568643919510055"/>
            </c:manualLayout>
          </c:layout>
          <c:overlay val="0"/>
          <c:spPr>
            <a:noFill/>
            <a:ln w="25400">
              <a:noFill/>
            </a:ln>
          </c:spPr>
        </c:title>
        <c:numFmt formatCode="0%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17487104"/>
        <c:crosses val="autoZero"/>
        <c:crossBetween val="midCat"/>
      </c:valAx>
      <c:valAx>
        <c:axId val="117487104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s.d. performance gain</a:t>
                </a:r>
              </a:p>
            </c:rich>
          </c:tx>
          <c:layout>
            <c:manualLayout>
              <c:xMode val="edge"/>
              <c:yMode val="edge"/>
              <c:x val="2.0497803806735011E-2"/>
              <c:y val="0.33529473521692138"/>
            </c:manualLayout>
          </c:layout>
          <c:overlay val="0"/>
          <c:spPr>
            <a:noFill/>
            <a:ln w="25400">
              <a:noFill/>
            </a:ln>
          </c:spPr>
        </c:title>
        <c:numFmt formatCode="0.0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17345664"/>
        <c:crosses val="autoZero"/>
        <c:crossBetween val="midCat"/>
        <c:majorUnit val="0.25"/>
      </c:valAx>
      <c:spPr>
        <a:solidFill>
          <a:srgbClr val="FFFFFF"/>
        </a:solidFill>
        <a:ln w="12700">
          <a:solidFill>
            <a:srgbClr val="808080"/>
          </a:solidFill>
          <a:prstDash val="solid"/>
        </a:ln>
      </c:spPr>
    </c:plotArea>
    <c:legend>
      <c:legendPos val="b"/>
      <c:layout>
        <c:manualLayout>
          <c:xMode val="edge"/>
          <c:yMode val="edge"/>
          <c:x val="7.0278184480234263E-2"/>
          <c:y val="0.93529597035664669"/>
          <c:w val="0.85797950219619834"/>
          <c:h val="5.0980392156862793E-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101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1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2">
    <c:autoUpdate val="0"/>
  </c:externalData>
  <c:userShapes r:id="rId3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0.23504</cdr:x>
      <cdr:y>0.49826</cdr:y>
    </cdr:from>
    <cdr:to>
      <cdr:x>0.28433</cdr:x>
      <cdr:y>0.56424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271588" y="1366838"/>
          <a:ext cx="266700" cy="1809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0.19102</cdr:x>
      <cdr:y>0.53646</cdr:y>
    </cdr:from>
    <cdr:to>
      <cdr:x>0.3213</cdr:x>
      <cdr:y>0.63021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033463" y="1471613"/>
          <a:ext cx="704849" cy="2571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endParaRPr lang="en-US" sz="1400" b="1" dirty="0"/>
        </a:p>
      </cdr:txBody>
    </cdr:sp>
  </cdr:relSizeAnchor>
  <cdr:relSizeAnchor xmlns:cdr="http://schemas.openxmlformats.org/drawingml/2006/chartDrawing">
    <cdr:from>
      <cdr:x>0.41461</cdr:x>
      <cdr:y>0.2559</cdr:y>
    </cdr:from>
    <cdr:to>
      <cdr:x>0.44982</cdr:x>
      <cdr:y>0.27257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243138" y="701994"/>
          <a:ext cx="190500" cy="457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0.36708</cdr:x>
      <cdr:y>0.1684</cdr:y>
    </cdr:from>
    <cdr:to>
      <cdr:x>0.4956</cdr:x>
      <cdr:y>0.24479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1985963" y="461963"/>
          <a:ext cx="695325" cy="2095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0.64173</cdr:x>
      <cdr:y>0.55331</cdr:y>
    </cdr:from>
    <cdr:to>
      <cdr:x>0.77025</cdr:x>
      <cdr:y>0.64841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3471862" y="1828799"/>
          <a:ext cx="695325" cy="3143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endParaRPr lang="en-US" sz="1400" b="1" dirty="0"/>
        </a:p>
      </cdr:txBody>
    </cdr:sp>
  </cdr:relSizeAnchor>
  <cdr:relSizeAnchor xmlns:cdr="http://schemas.openxmlformats.org/drawingml/2006/chartDrawing">
    <cdr:from>
      <cdr:x>0.41989</cdr:x>
      <cdr:y>0.15562</cdr:y>
    </cdr:from>
    <cdr:to>
      <cdr:x>0.53961</cdr:x>
      <cdr:y>0.24207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2271713" y="514350"/>
          <a:ext cx="647700" cy="2857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endParaRPr lang="en-US" sz="1400" b="1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0.23504</cdr:x>
      <cdr:y>0.49826</cdr:y>
    </cdr:from>
    <cdr:to>
      <cdr:x>0.28433</cdr:x>
      <cdr:y>0.56424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271588" y="1366838"/>
          <a:ext cx="266700" cy="1809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0.19102</cdr:x>
      <cdr:y>0.53646</cdr:y>
    </cdr:from>
    <cdr:to>
      <cdr:x>0.3213</cdr:x>
      <cdr:y>0.63021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033463" y="1471613"/>
          <a:ext cx="704849" cy="2571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1400" b="1" dirty="0"/>
            <a:t>6.2%</a:t>
          </a:r>
        </a:p>
      </cdr:txBody>
    </cdr:sp>
  </cdr:relSizeAnchor>
  <cdr:relSizeAnchor xmlns:cdr="http://schemas.openxmlformats.org/drawingml/2006/chartDrawing">
    <cdr:from>
      <cdr:x>0.41461</cdr:x>
      <cdr:y>0.2559</cdr:y>
    </cdr:from>
    <cdr:to>
      <cdr:x>0.44982</cdr:x>
      <cdr:y>0.27257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243138" y="701994"/>
          <a:ext cx="190500" cy="457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0.36708</cdr:x>
      <cdr:y>0.1684</cdr:y>
    </cdr:from>
    <cdr:to>
      <cdr:x>0.4956</cdr:x>
      <cdr:y>0.24479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1985963" y="461963"/>
          <a:ext cx="695325" cy="2095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0.64173</cdr:x>
      <cdr:y>0.55331</cdr:y>
    </cdr:from>
    <cdr:to>
      <cdr:x>0.77025</cdr:x>
      <cdr:y>0.64841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3471862" y="1828799"/>
          <a:ext cx="695325" cy="3143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1400" b="1" dirty="0"/>
            <a:t>5.0%</a:t>
          </a:r>
        </a:p>
      </cdr:txBody>
    </cdr:sp>
  </cdr:relSizeAnchor>
  <cdr:relSizeAnchor xmlns:cdr="http://schemas.openxmlformats.org/drawingml/2006/chartDrawing">
    <cdr:from>
      <cdr:x>0.41989</cdr:x>
      <cdr:y>0.15562</cdr:y>
    </cdr:from>
    <cdr:to>
      <cdr:x>0.53961</cdr:x>
      <cdr:y>0.24207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2271713" y="514350"/>
          <a:ext cx="647700" cy="2857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1400" b="1" dirty="0"/>
            <a:t>20.2%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0.19388</cdr:x>
      <cdr:y>0.54237</cdr:y>
    </cdr:from>
    <cdr:to>
      <cdr:x>0.34624</cdr:x>
      <cdr:y>0.59646</cdr:y>
    </cdr:to>
    <cdr:sp macro="" textlink="">
      <cdr:nvSpPr>
        <cdr:cNvPr id="12289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 flipV="1">
          <a:off x="1447800" y="2438400"/>
          <a:ext cx="1137764" cy="24314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7432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r>
            <a:rPr lang="en-US" sz="1400" b="1" i="0" strike="noStrike" dirty="0" smtClean="0">
              <a:solidFill>
                <a:srgbClr val="800080"/>
              </a:solidFill>
              <a:latin typeface="Arial"/>
              <a:cs typeface="Arial"/>
            </a:rPr>
            <a:t>Iceland</a:t>
          </a:r>
          <a:endParaRPr lang="en-US" sz="1400" b="1" i="0" strike="noStrike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0.34694</cdr:x>
      <cdr:y>0.30508</cdr:y>
    </cdr:from>
    <cdr:to>
      <cdr:x>0.61152</cdr:x>
      <cdr:y>0.35214</cdr:y>
    </cdr:to>
    <cdr:sp macro="" textlink="">
      <cdr:nvSpPr>
        <cdr:cNvPr id="12290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590800" y="1371600"/>
          <a:ext cx="1975778" cy="2115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7432" rIns="0" bIns="0" anchor="t" upright="1"/>
        <a:lstStyle xmlns:a="http://schemas.openxmlformats.org/drawingml/2006/main"/>
        <a:p xmlns:a="http://schemas.openxmlformats.org/drawingml/2006/main">
          <a:pPr algn="l" rtl="1">
            <a:defRPr sz="1000"/>
          </a:pPr>
          <a:r>
            <a:rPr lang="en-US" sz="1100" b="1" i="0" strike="noStrike" dirty="0" smtClean="0">
              <a:solidFill>
                <a:srgbClr val="800080"/>
              </a:solidFill>
              <a:latin typeface="Arial"/>
              <a:cs typeface="Arial"/>
            </a:rPr>
            <a:t> </a:t>
          </a:r>
          <a:endParaRPr lang="en-US" sz="1100" b="1" i="0" strike="noStrike" dirty="0">
            <a:solidFill>
              <a:srgbClr val="800080"/>
            </a:solidFill>
            <a:latin typeface="Arial"/>
            <a:cs typeface="Arial"/>
          </a:endParaRPr>
        </a:p>
        <a:p xmlns:a="http://schemas.openxmlformats.org/drawingml/2006/main">
          <a:pPr algn="l" rtl="1">
            <a:defRPr sz="1000"/>
          </a:pPr>
          <a:r>
            <a:rPr lang="en-US" sz="1100" b="1" i="0" strike="noStrike" dirty="0">
              <a:solidFill>
                <a:srgbClr val="800080"/>
              </a:solidFill>
              <a:latin typeface="Arial"/>
              <a:cs typeface="Arial"/>
            </a:rPr>
            <a:t> </a:t>
          </a:r>
        </a:p>
        <a:p xmlns:a="http://schemas.openxmlformats.org/drawingml/2006/main">
          <a:pPr algn="l" rtl="1">
            <a:defRPr sz="1000"/>
          </a:pPr>
          <a:r>
            <a:rPr lang="en-US" sz="1100" b="1" i="0" strike="noStrike" dirty="0">
              <a:solidFill>
                <a:srgbClr val="800080"/>
              </a:solidFill>
              <a:latin typeface="Arial"/>
              <a:cs typeface="Arial"/>
            </a:rPr>
            <a:t>  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0.19388</cdr:x>
      <cdr:y>0.54237</cdr:y>
    </cdr:from>
    <cdr:to>
      <cdr:x>0.34624</cdr:x>
      <cdr:y>0.59646</cdr:y>
    </cdr:to>
    <cdr:sp macro="" textlink="">
      <cdr:nvSpPr>
        <cdr:cNvPr id="12289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 flipV="1">
          <a:off x="1447800" y="2438400"/>
          <a:ext cx="1137764" cy="24314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7432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r>
            <a:rPr lang="en-US" sz="1400" b="1" i="0" strike="noStrike" dirty="0" smtClean="0">
              <a:solidFill>
                <a:srgbClr val="800080"/>
              </a:solidFill>
              <a:latin typeface="Arial"/>
              <a:cs typeface="Arial"/>
            </a:rPr>
            <a:t>Iceland</a:t>
          </a:r>
          <a:endParaRPr lang="en-US" sz="1400" b="1" i="0" strike="noStrike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0.34694</cdr:x>
      <cdr:y>0.30508</cdr:y>
    </cdr:from>
    <cdr:to>
      <cdr:x>0.61152</cdr:x>
      <cdr:y>0.35214</cdr:y>
    </cdr:to>
    <cdr:sp macro="" textlink="">
      <cdr:nvSpPr>
        <cdr:cNvPr id="12290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590800" y="1371600"/>
          <a:ext cx="1975778" cy="2115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7432" rIns="0" bIns="0" anchor="t" upright="1"/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en-US" sz="1100" b="1" i="0" strike="noStrike" dirty="0">
            <a:solidFill>
              <a:srgbClr val="800080"/>
            </a:solidFill>
            <a:latin typeface="Arial"/>
            <a:cs typeface="Arial"/>
          </a:endParaRPr>
        </a:p>
        <a:p xmlns:a="http://schemas.openxmlformats.org/drawingml/2006/main">
          <a:pPr algn="l" rtl="1">
            <a:defRPr sz="1000"/>
          </a:pPr>
          <a:r>
            <a:rPr lang="en-US" sz="1100" b="1" i="0" strike="noStrike" dirty="0">
              <a:solidFill>
                <a:srgbClr val="800080"/>
              </a:solidFill>
              <a:latin typeface="Arial"/>
              <a:cs typeface="Arial"/>
            </a:rPr>
            <a:t>  </a:t>
          </a: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0.19388</cdr:x>
      <cdr:y>0.54237</cdr:y>
    </cdr:from>
    <cdr:to>
      <cdr:x>0.34624</cdr:x>
      <cdr:y>0.59646</cdr:y>
    </cdr:to>
    <cdr:sp macro="" textlink="">
      <cdr:nvSpPr>
        <cdr:cNvPr id="12289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 flipV="1">
          <a:off x="1447800" y="2438400"/>
          <a:ext cx="1137764" cy="24314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7432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r>
            <a:rPr lang="en-US" sz="1400" b="1" i="0" strike="noStrike" dirty="0" smtClean="0">
              <a:solidFill>
                <a:srgbClr val="800080"/>
              </a:solidFill>
              <a:latin typeface="Arial"/>
              <a:cs typeface="Arial"/>
            </a:rPr>
            <a:t>Iceland</a:t>
          </a:r>
          <a:endParaRPr lang="en-US" sz="1400" b="1" i="0" strike="noStrike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0.34694</cdr:x>
      <cdr:y>0.30508</cdr:y>
    </cdr:from>
    <cdr:to>
      <cdr:x>0.61152</cdr:x>
      <cdr:y>0.35214</cdr:y>
    </cdr:to>
    <cdr:sp macro="" textlink="">
      <cdr:nvSpPr>
        <cdr:cNvPr id="12290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590800" y="1371600"/>
          <a:ext cx="1975778" cy="2115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7432" rIns="0" bIns="0" anchor="t" upright="1"/>
        <a:lstStyle xmlns:a="http://schemas.openxmlformats.org/drawingml/2006/main"/>
        <a:p xmlns:a="http://schemas.openxmlformats.org/drawingml/2006/main">
          <a:pPr algn="l" rtl="1">
            <a:defRPr sz="1000"/>
          </a:pPr>
          <a:r>
            <a:rPr lang="en-US" sz="1400" b="1" i="0" strike="noStrike" dirty="0" smtClean="0">
              <a:solidFill>
                <a:srgbClr val="800080"/>
              </a:solidFill>
              <a:latin typeface="Arial"/>
              <a:cs typeface="Arial"/>
            </a:rPr>
            <a:t>Finland</a:t>
          </a:r>
          <a:r>
            <a:rPr lang="en-US" sz="1100" b="1" i="0" strike="noStrike" dirty="0" smtClean="0">
              <a:solidFill>
                <a:srgbClr val="800080"/>
              </a:solidFill>
              <a:latin typeface="Arial"/>
              <a:cs typeface="Arial"/>
            </a:rPr>
            <a:t> </a:t>
          </a:r>
          <a:endParaRPr lang="en-US" sz="1100" b="1" i="0" strike="noStrike" dirty="0">
            <a:solidFill>
              <a:srgbClr val="800080"/>
            </a:solidFill>
            <a:latin typeface="Arial"/>
            <a:cs typeface="Arial"/>
          </a:endParaRPr>
        </a:p>
        <a:p xmlns:a="http://schemas.openxmlformats.org/drawingml/2006/main">
          <a:pPr algn="l" rtl="1">
            <a:defRPr sz="1000"/>
          </a:pPr>
          <a:r>
            <a:rPr lang="en-US" sz="1100" b="1" i="0" strike="noStrike" dirty="0">
              <a:solidFill>
                <a:srgbClr val="800080"/>
              </a:solidFill>
              <a:latin typeface="Arial"/>
              <a:cs typeface="Arial"/>
            </a:rPr>
            <a:t> </a:t>
          </a:r>
        </a:p>
        <a:p xmlns:a="http://schemas.openxmlformats.org/drawingml/2006/main">
          <a:pPr algn="l" rtl="1">
            <a:defRPr sz="1000"/>
          </a:pPr>
          <a:r>
            <a:rPr lang="en-US" sz="1100" b="1" i="0" strike="noStrike" dirty="0">
              <a:solidFill>
                <a:srgbClr val="800080"/>
              </a:solidFill>
              <a:latin typeface="Arial"/>
              <a:cs typeface="Arial"/>
            </a:rPr>
            <a:t>  </a:t>
          </a:r>
        </a:p>
      </cdr:txBody>
    </cdr:sp>
  </cdr:relSizeAnchor>
  <cdr:relSizeAnchor xmlns:cdr="http://schemas.openxmlformats.org/drawingml/2006/chartDrawing">
    <cdr:from>
      <cdr:x>0.14286</cdr:x>
      <cdr:y>0.33898</cdr:y>
    </cdr:from>
    <cdr:to>
      <cdr:x>0.97959</cdr:x>
      <cdr:y>0.33898</cdr:y>
    </cdr:to>
    <cdr:cxnSp macro="">
      <cdr:nvCxnSpPr>
        <cdr:cNvPr id="3" name="Straight Connector 2"/>
        <cdr:cNvCxnSpPr/>
      </cdr:nvCxnSpPr>
      <cdr:spPr>
        <a:xfrm xmlns:a="http://schemas.openxmlformats.org/drawingml/2006/main">
          <a:off x="1066800" y="1524000"/>
          <a:ext cx="6248400" cy="0"/>
        </a:xfrm>
        <a:prstGeom xmlns:a="http://schemas.openxmlformats.org/drawingml/2006/main" prst="line">
          <a:avLst/>
        </a:prstGeom>
        <a:ln xmlns:a="http://schemas.openxmlformats.org/drawingml/2006/main" w="12700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FA043B-3050-4926-A3BB-895DA4FCF86F}" type="datetimeFigureOut">
              <a:rPr lang="en-US" smtClean="0"/>
              <a:t>5/7/2013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D24574-D02A-41FD-BB6A-1BCF40059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2702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CE381D-138D-472B-AE17-D3BCCDEC5F9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5754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117A14B9-044C-4F77-AA88-2170BAEA9E7E}" type="slidenum">
              <a:rPr lang="en-US" sz="1200" smtClean="0"/>
              <a:pPr eaLnBrk="1" hangingPunct="1"/>
              <a:t>4</a:t>
            </a:fld>
            <a:endParaRPr lang="en-US" sz="1200" smtClean="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4936E87-A4D2-441F-B28C-3E27CC39385A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Drops 7 negative including France and Norway</a:t>
            </a:r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86505BAB-7B08-4301-9142-D52C41EB33D8}" type="slidenum">
              <a:rPr lang="de-DE" sz="1200" smtClean="0"/>
              <a:pPr eaLnBrk="1" hangingPunct="1"/>
              <a:t>12</a:t>
            </a:fld>
            <a:endParaRPr lang="de-DE" sz="120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43D32C4F-205B-434F-B336-6E1DF518A6A8}" type="slidenum">
              <a:rPr lang="en-US" sz="1200" smtClean="0">
                <a:latin typeface="Arial" charset="0"/>
              </a:rPr>
              <a:pPr eaLnBrk="1" hangingPunct="1"/>
              <a:t>14</a:t>
            </a:fld>
            <a:endParaRPr lang="en-US" sz="1200" smtClean="0">
              <a:latin typeface="Arial" charset="0"/>
            </a:endParaRPr>
          </a:p>
        </p:txBody>
      </p:sp>
      <p:sp>
        <p:nvSpPr>
          <p:cNvPr id="4505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593725" y="34925"/>
            <a:ext cx="5670550" cy="4252913"/>
          </a:xfrm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4413738"/>
            <a:ext cx="6858000" cy="466138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mtClean="0">
                <a:latin typeface="Arial" charset="0"/>
              </a:rPr>
              <a:t>Pro tracking: </a:t>
            </a:r>
          </a:p>
          <a:p>
            <a:pPr lvl="1" eaLnBrk="1" hangingPunct="1"/>
            <a:r>
              <a:rPr lang="en-US" smtClean="0">
                <a:latin typeface="Arial" charset="0"/>
              </a:rPr>
              <a:t>Teachers do not have to worry about boring the fastest learners or losing the slowest learners</a:t>
            </a:r>
          </a:p>
          <a:p>
            <a:pPr eaLnBrk="1" hangingPunct="1"/>
            <a:r>
              <a:rPr lang="en-US" smtClean="0">
                <a:latin typeface="Arial" charset="0"/>
              </a:rPr>
              <a:t>Contra tracking (pro ungrouped classrooms): </a:t>
            </a:r>
          </a:p>
          <a:p>
            <a:pPr lvl="1" eaLnBrk="1" hangingPunct="1"/>
            <a:r>
              <a:rPr lang="en-US" smtClean="0">
                <a:latin typeface="Arial" charset="0"/>
              </a:rPr>
              <a:t>Concern: lower groups will be systematically disadvantaged by slower learning environments</a:t>
            </a:r>
          </a:p>
          <a:p>
            <a:pPr lvl="1" eaLnBrk="1" hangingPunct="1"/>
            <a:r>
              <a:rPr lang="en-US" smtClean="0">
                <a:latin typeface="Arial" charset="0"/>
              </a:rPr>
              <a:t>If preparation on entry into school related to socio-economic background </a:t>
            </a:r>
            <a:r>
              <a:rPr lang="en-US" smtClean="0">
                <a:latin typeface="Arial" charset="0"/>
                <a:sym typeface="Wingdings" pitchFamily="2" charset="2"/>
              </a:rPr>
              <a:t> </a:t>
            </a:r>
            <a:r>
              <a:rPr lang="en-US" smtClean="0">
                <a:latin typeface="Arial" charset="0"/>
              </a:rPr>
              <a:t>continuing bias against more disadvantaged students</a:t>
            </a:r>
            <a:endParaRPr lang="de-DE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1684331D-931E-4973-ADF0-EAC5C2CDB7CB}" type="slidenum">
              <a:rPr lang="en-US" sz="1200" smtClean="0">
                <a:latin typeface="Arial" charset="0"/>
              </a:rPr>
              <a:pPr eaLnBrk="1" hangingPunct="1"/>
              <a:t>16</a:t>
            </a:fld>
            <a:endParaRPr lang="en-US" sz="1200" smtClean="0">
              <a:latin typeface="Arial" charset="0"/>
            </a:endParaRPr>
          </a:p>
        </p:txBody>
      </p:sp>
      <p:sp>
        <p:nvSpPr>
          <p:cNvPr id="4710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EF882187-68D8-45E9-B400-D5FC6A9182D6}" type="slidenum">
              <a:rPr lang="en-US" sz="1200" smtClean="0">
                <a:latin typeface="Arial" charset="0"/>
              </a:rPr>
              <a:pPr eaLnBrk="1" hangingPunct="1"/>
              <a:t>17</a:t>
            </a:fld>
            <a:endParaRPr lang="en-US" sz="1200" smtClean="0">
              <a:latin typeface="Arial" charset="0"/>
            </a:endParaRPr>
          </a:p>
        </p:txBody>
      </p:sp>
      <p:sp>
        <p:nvSpPr>
          <p:cNvPr id="4813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</a:endParaRPr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C1C46B4-BD51-4B6B-B29F-B87456763E0C}" type="slidenum">
              <a:rPr lang="en-US" sz="1200" smtClean="0">
                <a:latin typeface="Arial" charset="0"/>
              </a:rPr>
              <a:pPr eaLnBrk="1" hangingPunct="1"/>
              <a:t>18</a:t>
            </a:fld>
            <a:endParaRPr lang="en-US" sz="1200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9822F505-5DC8-4166-AE84-B00E985209A6}" type="slidenum">
              <a:rPr lang="en-US" sz="1200" smtClean="0">
                <a:latin typeface="Arial" charset="0"/>
              </a:rPr>
              <a:pPr eaLnBrk="1" hangingPunct="1"/>
              <a:t>19</a:t>
            </a:fld>
            <a:endParaRPr lang="en-US" sz="1200" smtClean="0">
              <a:latin typeface="Arial" charset="0"/>
            </a:endParaRPr>
          </a:p>
        </p:txBody>
      </p:sp>
      <p:sp>
        <p:nvSpPr>
          <p:cNvPr id="5017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561F2A85-7496-4058-BB77-6069C2355D67}" type="slidenum">
              <a:rPr lang="en-US" sz="1200" smtClean="0">
                <a:latin typeface="Arial" charset="0"/>
              </a:rPr>
              <a:pPr eaLnBrk="1" hangingPunct="1"/>
              <a:t>20</a:t>
            </a:fld>
            <a:endParaRPr lang="en-US" sz="1200" smtClean="0">
              <a:latin typeface="Arial" charset="0"/>
            </a:endParaRPr>
          </a:p>
        </p:txBody>
      </p:sp>
      <p:sp>
        <p:nvSpPr>
          <p:cNvPr id="5325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1800" smtClean="0"/>
              <a:t>Deselect teachers  at bottom</a:t>
            </a:r>
          </a:p>
          <a:p>
            <a:r>
              <a:rPr lang="en-US" sz="1800" smtClean="0"/>
              <a:t>mean of truncated distribution = density/cum at cutoff calculate for N(0,1) and then translate into student achievement distribution </a:t>
            </a:r>
          </a:p>
          <a:p>
            <a:r>
              <a:rPr lang="en-US" sz="1800" smtClean="0"/>
              <a:t>13 years times change in mean</a:t>
            </a:r>
          </a:p>
          <a:p>
            <a:endParaRPr lang="en-US" sz="1800" smtClean="0"/>
          </a:p>
          <a:p>
            <a:r>
              <a:rPr lang="en-US" sz="1800" smtClean="0"/>
              <a:t>Canada approx +0.5 sd; Finland +0.75 sd</a:t>
            </a:r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CED5BF84-7AA6-41D9-9B38-42D442708947}" type="slidenum">
              <a:rPr lang="en-US" sz="1200" smtClean="0"/>
              <a:pPr eaLnBrk="1" hangingPunct="1"/>
              <a:t>21</a:t>
            </a:fld>
            <a:endParaRPr lang="en-US" sz="120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1800" smtClean="0"/>
              <a:t>Deselect teachers  at bottom</a:t>
            </a:r>
          </a:p>
          <a:p>
            <a:r>
              <a:rPr lang="en-US" sz="1800" smtClean="0"/>
              <a:t>mean of truncated distribution = density/cum at cutoff calculate for N(0,1) and then translate into student achievement distribution </a:t>
            </a:r>
          </a:p>
          <a:p>
            <a:r>
              <a:rPr lang="en-US" sz="1800" smtClean="0"/>
              <a:t>13 years times change in mean</a:t>
            </a:r>
          </a:p>
          <a:p>
            <a:endParaRPr lang="en-US" sz="1800" smtClean="0"/>
          </a:p>
          <a:p>
            <a:r>
              <a:rPr lang="en-US" sz="1800" smtClean="0"/>
              <a:t>Canada approx +0.5 sd; Finland +0.75 sd</a:t>
            </a:r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CED5BF84-7AA6-41D9-9B38-42D442708947}" type="slidenum">
              <a:rPr lang="en-US" sz="1200" smtClean="0"/>
              <a:pPr eaLnBrk="1" hangingPunct="1"/>
              <a:t>22</a:t>
            </a:fld>
            <a:endParaRPr lang="en-US" sz="120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1800" smtClean="0"/>
              <a:t>Deselect teachers  at bottom</a:t>
            </a:r>
          </a:p>
          <a:p>
            <a:r>
              <a:rPr lang="en-US" sz="1800" smtClean="0"/>
              <a:t>mean of truncated distribution = density/cum at cutoff calculate for N(0,1) and then translate into student achievement distribution </a:t>
            </a:r>
          </a:p>
          <a:p>
            <a:r>
              <a:rPr lang="en-US" sz="1800" smtClean="0"/>
              <a:t>13 years times change in mean</a:t>
            </a:r>
          </a:p>
          <a:p>
            <a:endParaRPr lang="en-US" sz="1800" smtClean="0"/>
          </a:p>
          <a:p>
            <a:r>
              <a:rPr lang="en-US" sz="1800" smtClean="0"/>
              <a:t>Canada approx +0.5 sd; Finland +0.75 sd</a:t>
            </a:r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CED5BF84-7AA6-41D9-9B38-42D442708947}" type="slidenum">
              <a:rPr lang="en-US" sz="1200" smtClean="0"/>
              <a:pPr eaLnBrk="1" hangingPunct="1"/>
              <a:t>23</a:t>
            </a:fld>
            <a:endParaRPr lang="en-US" sz="120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CE381D-138D-472B-AE17-D3BCCDEC5F9F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5754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586DC778-B3A3-4A2C-8829-215ADEFC0F8A}" type="slidenum">
              <a:rPr lang="en-US" sz="1200" smtClean="0"/>
              <a:pPr eaLnBrk="1" hangingPunct="1"/>
              <a:t>25</a:t>
            </a:fld>
            <a:endParaRPr lang="en-US" sz="1200" smtClean="0"/>
          </a:p>
        </p:txBody>
      </p:sp>
      <p:sp>
        <p:nvSpPr>
          <p:cNvPr id="4096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7575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7575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7575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7575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4123C13A-6208-4F63-9991-3258C7504F3B}" type="slidenum">
              <a:rPr lang="en-US" sz="1200" smtClean="0"/>
              <a:pPr eaLnBrk="1" hangingPunct="1"/>
              <a:t>26</a:t>
            </a:fld>
            <a:endParaRPr lang="en-US" sz="1200" smtClean="0"/>
          </a:p>
        </p:txBody>
      </p:sp>
      <p:sp>
        <p:nvSpPr>
          <p:cNvPr id="4198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BD5B0-8E40-4026-B93B-8756B71E1541}" type="datetimeFigureOut">
              <a:rPr lang="en-US" smtClean="0"/>
              <a:t>5/7/2013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D25A3-2270-4F4A-A6A0-E0237B8571B5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BD5B0-8E40-4026-B93B-8756B71E1541}" type="datetimeFigureOut">
              <a:rPr lang="en-US" smtClean="0"/>
              <a:t>5/7/2013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D25A3-2270-4F4A-A6A0-E0237B8571B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BD5B0-8E40-4026-B93B-8756B71E1541}" type="datetimeFigureOut">
              <a:rPr lang="en-US" smtClean="0"/>
              <a:t>5/7/2013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D25A3-2270-4F4A-A6A0-E0237B8571B5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BD5B0-8E40-4026-B93B-8756B71E1541}" type="datetimeFigureOut">
              <a:rPr lang="en-US" smtClean="0"/>
              <a:t>5/7/2013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D25A3-2270-4F4A-A6A0-E0237B8571B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BD5B0-8E40-4026-B93B-8756B71E1541}" type="datetimeFigureOut">
              <a:rPr lang="en-US" smtClean="0"/>
              <a:t>5/7/2013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D25A3-2270-4F4A-A6A0-E0237B8571B5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BD5B0-8E40-4026-B93B-8756B71E1541}" type="datetimeFigureOut">
              <a:rPr lang="en-US" smtClean="0"/>
              <a:t>5/7/2013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D25A3-2270-4F4A-A6A0-E0237B8571B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BD5B0-8E40-4026-B93B-8756B71E1541}" type="datetimeFigureOut">
              <a:rPr lang="en-US" smtClean="0"/>
              <a:t>5/7/2013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D25A3-2270-4F4A-A6A0-E0237B8571B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BD5B0-8E40-4026-B93B-8756B71E1541}" type="datetimeFigureOut">
              <a:rPr lang="en-US" smtClean="0"/>
              <a:t>5/7/2013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D25A3-2270-4F4A-A6A0-E0237B8571B5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BD5B0-8E40-4026-B93B-8756B71E1541}" type="datetimeFigureOut">
              <a:rPr lang="en-US" smtClean="0"/>
              <a:t>5/7/2013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D25A3-2270-4F4A-A6A0-E0237B8571B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BD5B0-8E40-4026-B93B-8756B71E1541}" type="datetimeFigureOut">
              <a:rPr lang="en-US" smtClean="0"/>
              <a:t>5/7/2013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D25A3-2270-4F4A-A6A0-E0237B8571B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BD5B0-8E40-4026-B93B-8756B71E1541}" type="datetimeFigureOut">
              <a:rPr lang="en-US" smtClean="0"/>
              <a:t>5/7/2013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D25A3-2270-4F4A-A6A0-E0237B8571B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FFCBD5B0-8E40-4026-B93B-8756B71E1541}" type="datetimeFigureOut">
              <a:rPr lang="en-US" smtClean="0"/>
              <a:t>5/7/2013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16DD25A3-2270-4F4A-A6A0-E0237B8571B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1.bin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Schooling policies for quality and economic growth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810000"/>
            <a:ext cx="6400800" cy="1752600"/>
          </a:xfrm>
        </p:spPr>
        <p:txBody>
          <a:bodyPr/>
          <a:lstStyle/>
          <a:p>
            <a:r>
              <a:rPr lang="en-US" dirty="0" smtClean="0"/>
              <a:t>Eric A. </a:t>
            </a:r>
            <a:r>
              <a:rPr lang="en-US" dirty="0" err="1" smtClean="0"/>
              <a:t>Hanushek</a:t>
            </a:r>
            <a:endParaRPr lang="en-US" dirty="0" smtClean="0"/>
          </a:p>
          <a:p>
            <a:r>
              <a:rPr lang="en-US" sz="1800" dirty="0" smtClean="0"/>
              <a:t>Stanford University</a:t>
            </a:r>
          </a:p>
          <a:p>
            <a:r>
              <a:rPr lang="en-US" sz="1800" dirty="0" smtClean="0"/>
              <a:t>May 2013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883169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sz="5900" dirty="0" smtClean="0"/>
              <a:t>1.  Does achievement matter?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sz="4500" b="1" dirty="0">
                <a:solidFill>
                  <a:srgbClr val="FF0000"/>
                </a:solidFill>
              </a:rPr>
              <a:t>YES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	</a:t>
            </a:r>
            <a:r>
              <a:rPr lang="en-US" sz="5900" dirty="0" smtClean="0"/>
              <a:t>2. </a:t>
            </a:r>
            <a:r>
              <a:rPr lang="en-US" sz="5900" dirty="0" smtClean="0"/>
              <a:t>Is Spain </a:t>
            </a:r>
            <a:r>
              <a:rPr lang="en-US" sz="5900" dirty="0" smtClean="0"/>
              <a:t>competitive?</a:t>
            </a:r>
          </a:p>
          <a:p>
            <a:pPr>
              <a:buNone/>
            </a:pPr>
            <a:endParaRPr lang="en-US" b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sz="4500" b="1" dirty="0" smtClean="0">
                <a:solidFill>
                  <a:srgbClr val="FF0000"/>
                </a:solidFill>
              </a:rPr>
              <a:t>NO</a:t>
            </a:r>
            <a:endParaRPr lang="en-US" sz="4500" b="1" dirty="0">
              <a:solidFill>
                <a:srgbClr val="FF0000"/>
              </a:solidFill>
            </a:endParaRP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sz="5900" dirty="0" smtClean="0"/>
              <a:t>   3.  How is </a:t>
            </a:r>
            <a:r>
              <a:rPr lang="en-US" sz="5900" dirty="0" smtClean="0"/>
              <a:t>Spain </a:t>
            </a:r>
            <a:r>
              <a:rPr lang="en-US" sz="5900" dirty="0" smtClean="0"/>
              <a:t>doing?</a:t>
            </a:r>
          </a:p>
          <a:p>
            <a:pPr>
              <a:buNone/>
            </a:pPr>
            <a:endParaRPr lang="en-US" b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sz="5100" b="1" dirty="0" smtClean="0">
                <a:solidFill>
                  <a:srgbClr val="FF0000"/>
                </a:solidFill>
              </a:rPr>
              <a:t>NOT WELL</a:t>
            </a:r>
            <a:endParaRPr lang="en-US" sz="5100" b="1" dirty="0">
              <a:solidFill>
                <a:srgbClr val="FF0000"/>
              </a:solidFill>
            </a:endParaRP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sz="5900" dirty="0" smtClean="0"/>
              <a:t>   4.  Are there things to be done?</a:t>
            </a:r>
          </a:p>
          <a:p>
            <a:pPr>
              <a:buNone/>
            </a:pPr>
            <a:endParaRPr lang="en-US" b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sz="5100" b="1" dirty="0" smtClean="0">
                <a:solidFill>
                  <a:srgbClr val="FF0000"/>
                </a:solidFill>
              </a:rPr>
              <a:t>YES</a:t>
            </a:r>
            <a:endParaRPr lang="en-US" sz="5100" b="1" dirty="0">
              <a:solidFill>
                <a:srgbClr val="FF0000"/>
              </a:solidFill>
            </a:endParaRPr>
          </a:p>
          <a:p>
            <a:pPr>
              <a:buNone/>
            </a:pPr>
            <a:endParaRPr lang="en-US" sz="3500" b="1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8995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2667000"/>
          </a:xfrm>
        </p:spPr>
        <p:txBody>
          <a:bodyPr>
            <a:normAutofit/>
          </a:bodyPr>
          <a:lstStyle/>
          <a:p>
            <a:r>
              <a:rPr lang="en-US" dirty="0"/>
              <a:t>Does achievement matter</a:t>
            </a:r>
            <a:r>
              <a:rPr lang="en-US" dirty="0" smtClean="0"/>
              <a:t>?</a:t>
            </a:r>
            <a:br>
              <a:rPr lang="en-US" dirty="0" smtClean="0"/>
            </a:br>
            <a:r>
              <a:rPr lang="en-US" dirty="0"/>
              <a:t> </a:t>
            </a:r>
            <a:r>
              <a:rPr lang="en-US" dirty="0" smtClean="0"/>
              <a:t>   </a:t>
            </a:r>
            <a:r>
              <a:rPr lang="en-US" sz="3200" dirty="0"/>
              <a:t>a</a:t>
            </a:r>
            <a:r>
              <a:rPr lang="en-US" sz="3200" dirty="0" smtClean="0"/>
              <a:t>nd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Is Spain competitive?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375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3200" smtClean="0"/>
              <a:t>Cognitive Skills and Long Run Economic Growth</a:t>
            </a:r>
          </a:p>
        </p:txBody>
      </p:sp>
      <p:pic>
        <p:nvPicPr>
          <p:cNvPr id="6147" name="Grafik 16" descr="C:\pc\Hanushek\Growth\growth_scatter_1960_2009.t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963" y="1266825"/>
            <a:ext cx="7086600" cy="482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Left Arrow 4"/>
          <p:cNvSpPr/>
          <p:nvPr/>
        </p:nvSpPr>
        <p:spPr>
          <a:xfrm>
            <a:off x="6315075" y="3138488"/>
            <a:ext cx="771525" cy="196850"/>
          </a:xfrm>
          <a:prstGeom prst="leftArrow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30630"/>
      </p:ext>
    </p:extLst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3000" dirty="0" smtClean="0"/>
              <a:t>Years of Schooling and Economic Growth</a:t>
            </a:r>
            <a:br>
              <a:rPr lang="en-US" sz="3000" dirty="0" smtClean="0"/>
            </a:br>
            <a:endParaRPr lang="de-DE" sz="3000" dirty="0" smtClean="0"/>
          </a:p>
        </p:txBody>
      </p:sp>
      <p:pic>
        <p:nvPicPr>
          <p:cNvPr id="4167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093788"/>
            <a:ext cx="5127625" cy="3690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677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08425" y="3076575"/>
            <a:ext cx="5235575" cy="378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6773" name="Rectangle 5"/>
          <p:cNvSpPr>
            <a:spLocks noChangeArrowheads="1"/>
          </p:cNvSpPr>
          <p:nvPr/>
        </p:nvSpPr>
        <p:spPr bwMode="auto">
          <a:xfrm>
            <a:off x="0" y="4818063"/>
            <a:ext cx="3502025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kumimoji="1" lang="en-US" sz="2000">
                <a:latin typeface="Tahoma" pitchFamily="34" charset="0"/>
              </a:rPr>
              <a:t>Without quality control</a:t>
            </a:r>
            <a:endParaRPr kumimoji="1" lang="de-DE" sz="2000">
              <a:latin typeface="Tahoma" pitchFamily="34" charset="0"/>
            </a:endParaRPr>
          </a:p>
        </p:txBody>
      </p:sp>
      <p:sp>
        <p:nvSpPr>
          <p:cNvPr id="416774" name="Rectangle 6"/>
          <p:cNvSpPr>
            <a:spLocks noChangeArrowheads="1"/>
          </p:cNvSpPr>
          <p:nvPr/>
        </p:nvSpPr>
        <p:spPr bwMode="auto">
          <a:xfrm>
            <a:off x="5811838" y="2620963"/>
            <a:ext cx="3332162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kumimoji="1" lang="en-US" sz="2000">
                <a:latin typeface="Tahoma" pitchFamily="34" charset="0"/>
              </a:rPr>
              <a:t>With quality control</a:t>
            </a:r>
            <a:endParaRPr kumimoji="1" lang="de-DE" sz="2000"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0232924"/>
      </p:ext>
    </p:extLst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67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67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167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167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167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167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167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167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6773" grpId="0"/>
      <p:bldP spid="41677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smtClean="0"/>
              <a:t>PISA Mathematics Achievement, 2009</a:t>
            </a: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51214252"/>
              </p:ext>
            </p:extLst>
          </p:nvPr>
        </p:nvGraphicFramePr>
        <p:xfrm>
          <a:off x="685800" y="1905000"/>
          <a:ext cx="7772400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6256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smtClean="0"/>
              <a:t>PISA Mathematics Achievement, 2009</a:t>
            </a: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57589284"/>
              </p:ext>
            </p:extLst>
          </p:nvPr>
        </p:nvGraphicFramePr>
        <p:xfrm>
          <a:off x="685800" y="1905000"/>
          <a:ext cx="7772400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00343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smtClean="0"/>
              <a:t>PISA Mathematics Achievement, 2009</a:t>
            </a: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71402573"/>
              </p:ext>
            </p:extLst>
          </p:nvPr>
        </p:nvGraphicFramePr>
        <p:xfrm>
          <a:off x="685800" y="1905000"/>
          <a:ext cx="7772400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46387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/>
        </p:nvGraphicFramePr>
        <p:xfrm>
          <a:off x="914400" y="838200"/>
          <a:ext cx="71628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219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Present Value of Gains to GDP for Spain</a:t>
            </a:r>
          </a:p>
        </p:txBody>
      </p:sp>
    </p:spTree>
    <p:extLst>
      <p:ext uri="{BB962C8B-B14F-4D97-AF65-F5344CB8AC3E}">
        <p14:creationId xmlns:p14="http://schemas.microsoft.com/office/powerpoint/2010/main" val="3604607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/>
        </p:nvGraphicFramePr>
        <p:xfrm>
          <a:off x="914400" y="838200"/>
          <a:ext cx="71628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24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Present Value of Gains to GDP for Spain</a:t>
            </a:r>
          </a:p>
        </p:txBody>
      </p:sp>
    </p:spTree>
    <p:extLst>
      <p:ext uri="{BB962C8B-B14F-4D97-AF65-F5344CB8AC3E}">
        <p14:creationId xmlns:p14="http://schemas.microsoft.com/office/powerpoint/2010/main" val="3146914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is Spain doing?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396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91379335"/>
              </p:ext>
            </p:extLst>
          </p:nvPr>
        </p:nvGraphicFramePr>
        <p:xfrm>
          <a:off x="76200" y="-244928"/>
          <a:ext cx="8870950" cy="71029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6867" name="Title 9"/>
          <p:cNvSpPr>
            <a:spLocks noGrp="1"/>
          </p:cNvSpPr>
          <p:nvPr>
            <p:ph type="title"/>
          </p:nvPr>
        </p:nvSpPr>
        <p:spPr>
          <a:xfrm>
            <a:off x="1371600" y="533400"/>
            <a:ext cx="7315200" cy="685800"/>
          </a:xfrm>
        </p:spPr>
        <p:txBody>
          <a:bodyPr/>
          <a:lstStyle/>
          <a:p>
            <a:r>
              <a:rPr lang="en-US" sz="3200" dirty="0" smtClean="0"/>
              <a:t>Achievement Growth, 1995-2009</a:t>
            </a:r>
          </a:p>
        </p:txBody>
      </p:sp>
    </p:spTree>
    <p:extLst>
      <p:ext uri="{BB962C8B-B14F-4D97-AF65-F5344CB8AC3E}">
        <p14:creationId xmlns:p14="http://schemas.microsoft.com/office/powerpoint/2010/main" val="42944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Are there things to be done?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3623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smtClean="0"/>
              <a:t>Resource Policies</a:t>
            </a:r>
          </a:p>
        </p:txBody>
      </p:sp>
      <p:sp>
        <p:nvSpPr>
          <p:cNvPr id="1873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/>
              <a:t>Little evidence of success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Cross country evidence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Within country – developed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Within country – developing</a:t>
            </a:r>
          </a:p>
        </p:txBody>
      </p:sp>
    </p:spTree>
    <p:extLst>
      <p:ext uri="{BB962C8B-B14F-4D97-AF65-F5344CB8AC3E}">
        <p14:creationId xmlns:p14="http://schemas.microsoft.com/office/powerpoint/2010/main" val="3591510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7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7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7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smtClean="0"/>
              <a:t>Resources and Performance across Countries</a:t>
            </a:r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0" y="18669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de-DE"/>
          </a:p>
        </p:txBody>
      </p:sp>
      <p:graphicFrame>
        <p:nvGraphicFramePr>
          <p:cNvPr id="18436" name="Object 4"/>
          <p:cNvGraphicFramePr>
            <a:graphicFrameLocks noChangeAspect="1"/>
          </p:cNvGraphicFramePr>
          <p:nvPr/>
        </p:nvGraphicFramePr>
        <p:xfrm>
          <a:off x="265113" y="1123950"/>
          <a:ext cx="8783637" cy="564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Chart" r:id="rId4" imgW="4857902" imgH="3124200" progId="MSGraph.Chart.8">
                  <p:embed/>
                </p:oleObj>
              </mc:Choice>
              <mc:Fallback>
                <p:oleObj name="Chart" r:id="rId4" imgW="4857902" imgH="3124200" progId="MSGraph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5113" y="1123950"/>
                        <a:ext cx="8783637" cy="5641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2139950" y="2154238"/>
            <a:ext cx="6464300" cy="396875"/>
            <a:chOff x="1348" y="1357"/>
            <a:chExt cx="4072" cy="250"/>
          </a:xfrm>
        </p:grpSpPr>
        <p:sp>
          <p:nvSpPr>
            <p:cNvPr id="18442" name="Line 6"/>
            <p:cNvSpPr>
              <a:spLocks noChangeShapeType="1"/>
            </p:cNvSpPr>
            <p:nvPr/>
          </p:nvSpPr>
          <p:spPr bwMode="auto">
            <a:xfrm flipV="1">
              <a:off x="1457" y="1516"/>
              <a:ext cx="3963" cy="70"/>
            </a:xfrm>
            <a:prstGeom prst="line">
              <a:avLst/>
            </a:prstGeom>
            <a:noFill/>
            <a:ln w="38100">
              <a:solidFill>
                <a:srgbClr val="00F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43" name="Text Box 7"/>
            <p:cNvSpPr txBox="1">
              <a:spLocks noChangeArrowheads="1"/>
            </p:cNvSpPr>
            <p:nvPr/>
          </p:nvSpPr>
          <p:spPr bwMode="auto">
            <a:xfrm>
              <a:off x="1348" y="1357"/>
              <a:ext cx="847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DE" sz="2000" i="1">
                  <a:solidFill>
                    <a:srgbClr val="00FF00"/>
                  </a:solidFill>
                  <a:latin typeface="Tahoma" pitchFamily="34" charset="0"/>
                </a:rPr>
                <a:t>R </a:t>
              </a:r>
              <a:r>
                <a:rPr lang="de-DE" sz="2000" baseline="30000">
                  <a:solidFill>
                    <a:srgbClr val="00FF00"/>
                  </a:solidFill>
                  <a:latin typeface="Tahoma" pitchFamily="34" charset="0"/>
                </a:rPr>
                <a:t>2</a:t>
              </a:r>
              <a:r>
                <a:rPr lang="de-DE" sz="2000">
                  <a:solidFill>
                    <a:srgbClr val="00FF00"/>
                  </a:solidFill>
                  <a:latin typeface="Tahoma" pitchFamily="34" charset="0"/>
                </a:rPr>
                <a:t> = 0.01</a:t>
              </a:r>
            </a:p>
          </p:txBody>
        </p:sp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2259013" y="2230438"/>
            <a:ext cx="6340475" cy="1284287"/>
            <a:chOff x="1423" y="1405"/>
            <a:chExt cx="3994" cy="809"/>
          </a:xfrm>
        </p:grpSpPr>
        <p:sp>
          <p:nvSpPr>
            <p:cNvPr id="18440" name="Line 9"/>
            <p:cNvSpPr>
              <a:spLocks noChangeShapeType="1"/>
            </p:cNvSpPr>
            <p:nvPr/>
          </p:nvSpPr>
          <p:spPr bwMode="auto">
            <a:xfrm flipV="1">
              <a:off x="1462" y="1405"/>
              <a:ext cx="3955" cy="585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41" name="Text Box 10"/>
            <p:cNvSpPr txBox="1">
              <a:spLocks noChangeArrowheads="1"/>
            </p:cNvSpPr>
            <p:nvPr/>
          </p:nvSpPr>
          <p:spPr bwMode="auto">
            <a:xfrm>
              <a:off x="1423" y="1964"/>
              <a:ext cx="847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DE" sz="2000" i="1">
                  <a:solidFill>
                    <a:srgbClr val="FF0000"/>
                  </a:solidFill>
                  <a:latin typeface="Tahoma" pitchFamily="34" charset="0"/>
                </a:rPr>
                <a:t>R </a:t>
              </a:r>
              <a:r>
                <a:rPr lang="de-DE" sz="2000" baseline="30000">
                  <a:solidFill>
                    <a:srgbClr val="FF0000"/>
                  </a:solidFill>
                  <a:latin typeface="Tahoma" pitchFamily="34" charset="0"/>
                </a:rPr>
                <a:t>2</a:t>
              </a:r>
              <a:r>
                <a:rPr lang="de-DE" sz="2000">
                  <a:solidFill>
                    <a:srgbClr val="FF0000"/>
                  </a:solidFill>
                  <a:latin typeface="Tahoma" pitchFamily="34" charset="0"/>
                </a:rPr>
                <a:t> = 0.15</a:t>
              </a:r>
            </a:p>
          </p:txBody>
        </p:sp>
      </p:grpSp>
      <p:cxnSp>
        <p:nvCxnSpPr>
          <p:cNvPr id="9" name="Straight Arrow Connector 8"/>
          <p:cNvCxnSpPr>
            <a:cxnSpLocks noChangeShapeType="1"/>
          </p:cNvCxnSpPr>
          <p:nvPr/>
        </p:nvCxnSpPr>
        <p:spPr bwMode="auto">
          <a:xfrm flipH="1" flipV="1">
            <a:off x="5986463" y="3117850"/>
            <a:ext cx="728662" cy="396875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</p:spPr>
      </p:cxnSp>
    </p:spTree>
    <p:extLst>
      <p:ext uri="{BB962C8B-B14F-4D97-AF65-F5344CB8AC3E}">
        <p14:creationId xmlns:p14="http://schemas.microsoft.com/office/powerpoint/2010/main" val="62138983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CC99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smtClean="0"/>
              <a:t>Resource Policies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>
                <a:solidFill>
                  <a:schemeClr val="accent5"/>
                </a:solidFill>
              </a:rPr>
              <a:t>Little evidence of </a:t>
            </a:r>
            <a:r>
              <a:rPr lang="en-US" dirty="0" err="1" smtClean="0">
                <a:solidFill>
                  <a:schemeClr val="accent5"/>
                </a:solidFill>
              </a:rPr>
              <a:t>successle</a:t>
            </a:r>
            <a:r>
              <a:rPr lang="en-US" dirty="0" smtClean="0">
                <a:solidFill>
                  <a:schemeClr val="accent5"/>
                </a:solidFill>
              </a:rPr>
              <a:t> evidence of success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>
                <a:solidFill>
                  <a:schemeClr val="accent5"/>
                </a:solidFill>
              </a:rPr>
              <a:t>Cross country evidence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>
                <a:solidFill>
                  <a:schemeClr val="accent5"/>
                </a:solidFill>
              </a:rPr>
              <a:t>Within country – developed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>
                <a:solidFill>
                  <a:schemeClr val="accent5"/>
                </a:solidFill>
              </a:rPr>
              <a:t>Within country – developing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solidFill>
                  <a:schemeClr val="bg2"/>
                </a:solidFill>
              </a:rPr>
              <a:t> </a:t>
            </a:r>
            <a:r>
              <a:rPr lang="en-US" dirty="0" smtClean="0"/>
              <a:t>Consistent with detailed analysis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>
                <a:solidFill>
                  <a:schemeClr val="bg2"/>
                </a:solidFill>
              </a:rPr>
              <a:t> </a:t>
            </a:r>
            <a:r>
              <a:rPr lang="en-US" dirty="0" smtClean="0"/>
              <a:t>class size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 school characteristics</a:t>
            </a:r>
          </a:p>
        </p:txBody>
      </p:sp>
    </p:spTree>
    <p:extLst>
      <p:ext uri="{BB962C8B-B14F-4D97-AF65-F5344CB8AC3E}">
        <p14:creationId xmlns:p14="http://schemas.microsoft.com/office/powerpoint/2010/main" val="2254002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smtClean="0"/>
              <a:t>Resource Policies</a:t>
            </a:r>
          </a:p>
        </p:txBody>
      </p:sp>
      <p:sp>
        <p:nvSpPr>
          <p:cNvPr id="1873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dirty="0" smtClean="0">
              <a:solidFill>
                <a:schemeClr val="bg2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Does not say “resources never have effect”</a:t>
            </a:r>
          </a:p>
          <a:p>
            <a:pPr eaLnBrk="1" hangingPunct="1">
              <a:lnSpc>
                <a:spcPct val="90000"/>
              </a:lnSpc>
            </a:pPr>
            <a:endParaRPr lang="en-US" dirty="0" smtClean="0"/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Does not say “resources cannot have effect”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3200" b="1" i="1" dirty="0" smtClean="0">
              <a:solidFill>
                <a:srgbClr val="FF0000"/>
              </a:solidFill>
            </a:endParaRP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3200" b="1" i="1" dirty="0" smtClean="0">
                <a:solidFill>
                  <a:srgbClr val="FF0000"/>
                </a:solidFill>
              </a:rPr>
              <a:t>No expectation within current incentive structure</a:t>
            </a:r>
          </a:p>
        </p:txBody>
      </p:sp>
    </p:spTree>
    <p:extLst>
      <p:ext uri="{BB962C8B-B14F-4D97-AF65-F5344CB8AC3E}">
        <p14:creationId xmlns:p14="http://schemas.microsoft.com/office/powerpoint/2010/main" val="646528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7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7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Teacher Quality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4958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Teachers most important input</a:t>
            </a:r>
          </a:p>
          <a:p>
            <a:pPr>
              <a:defRPr/>
            </a:pPr>
            <a:r>
              <a:rPr lang="en-US" dirty="0" smtClean="0"/>
              <a:t>No identifiable characteristics</a:t>
            </a:r>
          </a:p>
          <a:p>
            <a:pPr lvl="1">
              <a:defRPr/>
            </a:pPr>
            <a:r>
              <a:rPr lang="en-US" dirty="0" smtClean="0"/>
              <a:t>Master’s degrees</a:t>
            </a:r>
          </a:p>
          <a:p>
            <a:pPr lvl="1">
              <a:defRPr/>
            </a:pPr>
            <a:r>
              <a:rPr lang="en-US" dirty="0" smtClean="0"/>
              <a:t>Experience*</a:t>
            </a:r>
          </a:p>
          <a:p>
            <a:pPr lvl="1">
              <a:defRPr/>
            </a:pPr>
            <a:r>
              <a:rPr lang="en-US" dirty="0" smtClean="0"/>
              <a:t>Certification</a:t>
            </a:r>
          </a:p>
          <a:p>
            <a:pPr lvl="1">
              <a:defRPr/>
            </a:pPr>
            <a:r>
              <a:rPr lang="en-US" dirty="0" smtClean="0"/>
              <a:t>Preparation</a:t>
            </a:r>
          </a:p>
          <a:p>
            <a:pPr lvl="1">
              <a:defRPr/>
            </a:pPr>
            <a:r>
              <a:rPr lang="en-US" dirty="0" smtClean="0"/>
              <a:t>Professional development</a:t>
            </a:r>
          </a:p>
          <a:p>
            <a:pPr>
              <a:defRPr/>
            </a:pPr>
            <a:r>
              <a:rPr lang="en-US" dirty="0" smtClean="0"/>
              <a:t>Observable through both student performance </a:t>
            </a:r>
            <a:r>
              <a:rPr lang="en-US" i="1" dirty="0" smtClean="0"/>
              <a:t>and</a:t>
            </a:r>
            <a:r>
              <a:rPr lang="en-US" dirty="0" smtClean="0"/>
              <a:t> supervisor ratings</a:t>
            </a:r>
          </a:p>
          <a:p>
            <a:pPr>
              <a:defRPr/>
            </a:pPr>
            <a:r>
              <a:rPr lang="en-US" dirty="0" smtClean="0"/>
              <a:t>Cannot regulate and pay on characteristics</a:t>
            </a:r>
          </a:p>
          <a:p>
            <a:pPr marL="0" indent="0">
              <a:buFont typeface="Wingdings" pitchFamily="2" charset="2"/>
              <a:buNone/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24705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3800" smtClean="0"/>
              <a:t>Institutional Reforms Supported by Evidence</a:t>
            </a:r>
          </a:p>
        </p:txBody>
      </p:sp>
      <p:sp>
        <p:nvSpPr>
          <p:cNvPr id="1935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dirty="0" smtClean="0"/>
              <a:t>Centralized exams</a:t>
            </a:r>
          </a:p>
          <a:p>
            <a:pPr eaLnBrk="1" hangingPunct="1">
              <a:lnSpc>
                <a:spcPct val="150000"/>
              </a:lnSpc>
            </a:pPr>
            <a:r>
              <a:rPr lang="en-US" dirty="0" smtClean="0"/>
              <a:t>Accountability</a:t>
            </a:r>
          </a:p>
          <a:p>
            <a:pPr eaLnBrk="1" hangingPunct="1">
              <a:lnSpc>
                <a:spcPct val="150000"/>
              </a:lnSpc>
            </a:pPr>
            <a:r>
              <a:rPr lang="en-US" dirty="0" smtClean="0"/>
              <a:t>Autonomy/decentralization</a:t>
            </a:r>
          </a:p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09013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3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3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3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3800" smtClean="0"/>
              <a:t>Institutional Reforms Supported by Evidence</a:t>
            </a:r>
          </a:p>
        </p:txBody>
      </p:sp>
      <p:sp>
        <p:nvSpPr>
          <p:cNvPr id="1935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dirty="0" smtClean="0">
                <a:solidFill>
                  <a:schemeClr val="accent5"/>
                </a:solidFill>
              </a:rPr>
              <a:t>Centralized exams</a:t>
            </a:r>
          </a:p>
          <a:p>
            <a:pPr eaLnBrk="1" hangingPunct="1">
              <a:lnSpc>
                <a:spcPct val="150000"/>
              </a:lnSpc>
            </a:pPr>
            <a:r>
              <a:rPr lang="en-US" dirty="0" smtClean="0">
                <a:solidFill>
                  <a:schemeClr val="accent5"/>
                </a:solidFill>
              </a:rPr>
              <a:t>Accountability</a:t>
            </a:r>
          </a:p>
          <a:p>
            <a:pPr eaLnBrk="1" hangingPunct="1">
              <a:lnSpc>
                <a:spcPct val="150000"/>
              </a:lnSpc>
            </a:pPr>
            <a:r>
              <a:rPr lang="en-US" dirty="0" smtClean="0">
                <a:solidFill>
                  <a:schemeClr val="accent5"/>
                </a:solidFill>
              </a:rPr>
              <a:t>Autonomy/decentralization</a:t>
            </a:r>
          </a:p>
          <a:p>
            <a:pPr eaLnBrk="1" hangingPunct="1">
              <a:lnSpc>
                <a:spcPct val="150000"/>
              </a:lnSpc>
            </a:pPr>
            <a:r>
              <a:rPr lang="en-US" dirty="0" smtClean="0"/>
              <a:t>Choice</a:t>
            </a:r>
          </a:p>
          <a:p>
            <a:pPr eaLnBrk="1" hangingPunct="1">
              <a:lnSpc>
                <a:spcPct val="150000"/>
              </a:lnSpc>
            </a:pPr>
            <a:r>
              <a:rPr lang="en-US" dirty="0" smtClean="0"/>
              <a:t>Direct performance incentives</a:t>
            </a:r>
          </a:p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90428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3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8733538"/>
              </p:ext>
            </p:extLst>
          </p:nvPr>
        </p:nvGraphicFramePr>
        <p:xfrm>
          <a:off x="838200" y="1524000"/>
          <a:ext cx="74676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7651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Alternative Estimates of Least Effective </a:t>
            </a:r>
            <a:r>
              <a:rPr lang="en-US" sz="2800" dirty="0" smtClean="0"/>
              <a:t>Teachers</a:t>
            </a:r>
            <a:br>
              <a:rPr lang="en-US" sz="2800" dirty="0" smtClean="0"/>
            </a:br>
            <a:r>
              <a:rPr lang="en-US" sz="2800" dirty="0"/>
              <a:t> </a:t>
            </a:r>
            <a:r>
              <a:rPr lang="en-US" sz="2800" dirty="0" smtClean="0"/>
              <a:t>   (United States distribution)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2537127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99349476"/>
              </p:ext>
            </p:extLst>
          </p:nvPr>
        </p:nvGraphicFramePr>
        <p:xfrm>
          <a:off x="838200" y="1524000"/>
          <a:ext cx="74676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7651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Alternative Estimates of Least Effective </a:t>
            </a:r>
            <a:r>
              <a:rPr lang="en-US" sz="2800" dirty="0" smtClean="0"/>
              <a:t>Teachers</a:t>
            </a:r>
            <a:br>
              <a:rPr lang="en-US" sz="2800" dirty="0" smtClean="0"/>
            </a:br>
            <a:r>
              <a:rPr lang="en-US" sz="2800" dirty="0"/>
              <a:t> </a:t>
            </a:r>
            <a:r>
              <a:rPr lang="en-US" sz="2800" dirty="0" smtClean="0"/>
              <a:t>   (United States distribution)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1325969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49215767"/>
              </p:ext>
            </p:extLst>
          </p:nvPr>
        </p:nvGraphicFramePr>
        <p:xfrm>
          <a:off x="838200" y="1524000"/>
          <a:ext cx="74676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7651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Alternative Estimates of Least Effective </a:t>
            </a:r>
            <a:r>
              <a:rPr lang="en-US" sz="2800" dirty="0" smtClean="0"/>
              <a:t>Teachers</a:t>
            </a:r>
            <a:br>
              <a:rPr lang="en-US" sz="2800" dirty="0" smtClean="0"/>
            </a:br>
            <a:r>
              <a:rPr lang="en-US" sz="2800" dirty="0"/>
              <a:t> </a:t>
            </a:r>
            <a:r>
              <a:rPr lang="en-US" sz="2800" dirty="0" smtClean="0"/>
              <a:t>   (United States distribution)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3102882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sz="5900" dirty="0" smtClean="0"/>
              <a:t>1.  Does achievement matter?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sz="4500" b="1" dirty="0">
                <a:solidFill>
                  <a:srgbClr val="FF0000"/>
                </a:solidFill>
              </a:rPr>
              <a:t>YES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	</a:t>
            </a:r>
            <a:r>
              <a:rPr lang="en-US" sz="5900" dirty="0" smtClean="0"/>
              <a:t>2. </a:t>
            </a:r>
            <a:r>
              <a:rPr lang="en-US" sz="5900" dirty="0" smtClean="0"/>
              <a:t>Is Spain </a:t>
            </a:r>
            <a:r>
              <a:rPr lang="en-US" sz="5900" dirty="0" smtClean="0"/>
              <a:t>competitive?</a:t>
            </a:r>
          </a:p>
          <a:p>
            <a:pPr>
              <a:buNone/>
            </a:pPr>
            <a:endParaRPr lang="en-US" b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sz="4500" b="1" dirty="0" smtClean="0">
                <a:solidFill>
                  <a:srgbClr val="FF0000"/>
                </a:solidFill>
              </a:rPr>
              <a:t>NO</a:t>
            </a:r>
            <a:endParaRPr lang="en-US" sz="4500" b="1" dirty="0">
              <a:solidFill>
                <a:srgbClr val="FF0000"/>
              </a:solidFill>
            </a:endParaRP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sz="5900" dirty="0" smtClean="0"/>
              <a:t>   3.  How is </a:t>
            </a:r>
            <a:r>
              <a:rPr lang="en-US" sz="5900" dirty="0" smtClean="0"/>
              <a:t>Spain </a:t>
            </a:r>
            <a:r>
              <a:rPr lang="en-US" sz="5900" dirty="0" smtClean="0"/>
              <a:t>doing?</a:t>
            </a:r>
          </a:p>
          <a:p>
            <a:pPr>
              <a:buNone/>
            </a:pPr>
            <a:endParaRPr lang="en-US" b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sz="5100" b="1" dirty="0" smtClean="0">
                <a:solidFill>
                  <a:srgbClr val="FF0000"/>
                </a:solidFill>
              </a:rPr>
              <a:t>NOT WELL</a:t>
            </a:r>
            <a:endParaRPr lang="en-US" sz="5100" b="1" dirty="0">
              <a:solidFill>
                <a:srgbClr val="FF0000"/>
              </a:solidFill>
            </a:endParaRP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sz="5900" dirty="0" smtClean="0"/>
              <a:t>   4.  Are there things to be done?</a:t>
            </a:r>
          </a:p>
          <a:p>
            <a:pPr>
              <a:buNone/>
            </a:pPr>
            <a:endParaRPr lang="en-US" b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sz="5100" b="1" dirty="0" smtClean="0">
                <a:solidFill>
                  <a:srgbClr val="FF0000"/>
                </a:solidFill>
              </a:rPr>
              <a:t>YES</a:t>
            </a:r>
            <a:endParaRPr lang="en-US" sz="5100" b="1" dirty="0">
              <a:solidFill>
                <a:srgbClr val="FF0000"/>
              </a:solidFill>
            </a:endParaRPr>
          </a:p>
          <a:p>
            <a:pPr>
              <a:buNone/>
            </a:pPr>
            <a:endParaRPr lang="en-US" sz="3500" b="1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8859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5575" y="-71438"/>
            <a:ext cx="5249863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0" y="14382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3505200" cy="1139825"/>
          </a:xfrm>
        </p:spPr>
        <p:txBody>
          <a:bodyPr/>
          <a:lstStyle/>
          <a:p>
            <a:r>
              <a:rPr lang="en-US" sz="3400" smtClean="0"/>
              <a:t>Trends in </a:t>
            </a:r>
            <a:br>
              <a:rPr lang="en-US" sz="3400" smtClean="0"/>
            </a:br>
            <a:r>
              <a:rPr lang="en-US" sz="3400" smtClean="0"/>
              <a:t>Test Scores</a:t>
            </a:r>
            <a:r>
              <a:rPr lang="de-DE" sz="3400" smtClean="0"/>
              <a:t> </a:t>
            </a:r>
            <a:endParaRPr lang="en-US" sz="3400" smtClean="0"/>
          </a:p>
        </p:txBody>
      </p:sp>
    </p:spTree>
    <p:extLst>
      <p:ext uri="{BB962C8B-B14F-4D97-AF65-F5344CB8AC3E}">
        <p14:creationId xmlns:p14="http://schemas.microsoft.com/office/powerpoint/2010/main" val="263761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fig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363" y="1417638"/>
            <a:ext cx="7467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0" y="14382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686800" cy="712787"/>
          </a:xfrm>
        </p:spPr>
        <p:txBody>
          <a:bodyPr>
            <a:normAutofit fontScale="90000"/>
          </a:bodyPr>
          <a:lstStyle/>
          <a:p>
            <a:r>
              <a:rPr lang="en-US" sz="3200" smtClean="0"/>
              <a:t>Changes in Growth Rates </a:t>
            </a:r>
            <a:br>
              <a:rPr lang="en-US" sz="3200" smtClean="0"/>
            </a:br>
            <a:r>
              <a:rPr lang="en-US" sz="3200" smtClean="0"/>
              <a:t>vs. Changes in Test Scores</a:t>
            </a:r>
            <a:r>
              <a:rPr lang="de-DE" sz="3200" smtClean="0"/>
              <a:t> </a:t>
            </a:r>
            <a:endParaRPr lang="en-US" sz="3200" smtClean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1498600" y="1438275"/>
            <a:ext cx="6502400" cy="4464050"/>
            <a:chOff x="1520" y="692"/>
            <a:chExt cx="4096" cy="2812"/>
          </a:xfrm>
        </p:grpSpPr>
        <p:sp>
          <p:nvSpPr>
            <p:cNvPr id="12294" name="Line 6"/>
            <p:cNvSpPr>
              <a:spLocks noChangeShapeType="1"/>
            </p:cNvSpPr>
            <p:nvPr/>
          </p:nvSpPr>
          <p:spPr bwMode="auto">
            <a:xfrm>
              <a:off x="1520" y="2016"/>
              <a:ext cx="4096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295" name="Line 7"/>
            <p:cNvSpPr>
              <a:spLocks noChangeShapeType="1"/>
            </p:cNvSpPr>
            <p:nvPr/>
          </p:nvSpPr>
          <p:spPr bwMode="auto">
            <a:xfrm rot="5400000">
              <a:off x="2089" y="2093"/>
              <a:ext cx="2812" cy="1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749481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GLOBAL 4">
    <a:dk1>
      <a:srgbClr val="000000"/>
    </a:dk1>
    <a:lt1>
      <a:srgbClr val="FFFFFF"/>
    </a:lt1>
    <a:dk2>
      <a:srgbClr val="000066"/>
    </a:dk2>
    <a:lt2>
      <a:srgbClr val="FFFFFF"/>
    </a:lt2>
    <a:accent1>
      <a:srgbClr val="FFFFCC"/>
    </a:accent1>
    <a:accent2>
      <a:srgbClr val="B5E0E3"/>
    </a:accent2>
    <a:accent3>
      <a:srgbClr val="FFFFFF"/>
    </a:accent3>
    <a:accent4>
      <a:srgbClr val="000000"/>
    </a:accent4>
    <a:accent5>
      <a:srgbClr val="FFFFE2"/>
    </a:accent5>
    <a:accent6>
      <a:srgbClr val="A4CBCE"/>
    </a:accent6>
    <a:hlink>
      <a:srgbClr val="BFDFFF"/>
    </a:hlink>
    <a:folHlink>
      <a:srgbClr val="99CCFF"/>
    </a:folHlink>
  </a:clrScheme>
  <a:fontScheme name="GLOBAL">
    <a:majorFont>
      <a:latin typeface="Tahoma"/>
      <a:ea typeface=""/>
      <a:cs typeface=""/>
    </a:majorFont>
    <a:minorFont>
      <a:latin typeface="Tahoma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GLOBAL 4">
    <a:dk1>
      <a:srgbClr val="000000"/>
    </a:dk1>
    <a:lt1>
      <a:srgbClr val="FFFFFF"/>
    </a:lt1>
    <a:dk2>
      <a:srgbClr val="000066"/>
    </a:dk2>
    <a:lt2>
      <a:srgbClr val="FFFFFF"/>
    </a:lt2>
    <a:accent1>
      <a:srgbClr val="FFFFCC"/>
    </a:accent1>
    <a:accent2>
      <a:srgbClr val="B5E0E3"/>
    </a:accent2>
    <a:accent3>
      <a:srgbClr val="FFFFFF"/>
    </a:accent3>
    <a:accent4>
      <a:srgbClr val="000000"/>
    </a:accent4>
    <a:accent5>
      <a:srgbClr val="FFFFE2"/>
    </a:accent5>
    <a:accent6>
      <a:srgbClr val="A4CBCE"/>
    </a:accent6>
    <a:hlink>
      <a:srgbClr val="BFDFFF"/>
    </a:hlink>
    <a:folHlink>
      <a:srgbClr val="99CCFF"/>
    </a:folHlink>
  </a:clrScheme>
  <a:fontScheme name="GLOBAL">
    <a:majorFont>
      <a:latin typeface="Tahoma"/>
      <a:ea typeface=""/>
      <a:cs typeface=""/>
    </a:majorFont>
    <a:minorFont>
      <a:latin typeface="Tahoma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GLOBAL 4">
    <a:dk1>
      <a:srgbClr val="000000"/>
    </a:dk1>
    <a:lt1>
      <a:srgbClr val="FFFFFF"/>
    </a:lt1>
    <a:dk2>
      <a:srgbClr val="000066"/>
    </a:dk2>
    <a:lt2>
      <a:srgbClr val="FFFFFF"/>
    </a:lt2>
    <a:accent1>
      <a:srgbClr val="FFFFCC"/>
    </a:accent1>
    <a:accent2>
      <a:srgbClr val="B5E0E3"/>
    </a:accent2>
    <a:accent3>
      <a:srgbClr val="FFFFFF"/>
    </a:accent3>
    <a:accent4>
      <a:srgbClr val="000000"/>
    </a:accent4>
    <a:accent5>
      <a:srgbClr val="FFFFE2"/>
    </a:accent5>
    <a:accent6>
      <a:srgbClr val="A4CBCE"/>
    </a:accent6>
    <a:hlink>
      <a:srgbClr val="BFDFFF"/>
    </a:hlink>
    <a:folHlink>
      <a:srgbClr val="99CCFF"/>
    </a:folHlink>
  </a:clrScheme>
  <a:fontScheme name="GLOBAL">
    <a:majorFont>
      <a:latin typeface="Tahoma"/>
      <a:ea typeface=""/>
      <a:cs typeface=""/>
    </a:majorFont>
    <a:minorFont>
      <a:latin typeface="Tahoma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GLOBAL 4">
    <a:dk1>
      <a:srgbClr val="000000"/>
    </a:dk1>
    <a:lt1>
      <a:srgbClr val="FFFFFF"/>
    </a:lt1>
    <a:dk2>
      <a:srgbClr val="000066"/>
    </a:dk2>
    <a:lt2>
      <a:srgbClr val="FFFFFF"/>
    </a:lt2>
    <a:accent1>
      <a:srgbClr val="FFFFCC"/>
    </a:accent1>
    <a:accent2>
      <a:srgbClr val="B5E0E3"/>
    </a:accent2>
    <a:accent3>
      <a:srgbClr val="FFFFFF"/>
    </a:accent3>
    <a:accent4>
      <a:srgbClr val="000000"/>
    </a:accent4>
    <a:accent5>
      <a:srgbClr val="FFFFE2"/>
    </a:accent5>
    <a:accent6>
      <a:srgbClr val="A4CBCE"/>
    </a:accent6>
    <a:hlink>
      <a:srgbClr val="BFDFFF"/>
    </a:hlink>
    <a:folHlink>
      <a:srgbClr val="99CCFF"/>
    </a:folHlink>
  </a:clrScheme>
  <a:fontScheme name="GLOBAL">
    <a:majorFont>
      <a:latin typeface="Tahoma"/>
      <a:ea typeface=""/>
      <a:cs typeface=""/>
    </a:majorFont>
    <a:minorFont>
      <a:latin typeface="Tahoma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GLOBAL 4">
    <a:dk1>
      <a:srgbClr val="000000"/>
    </a:dk1>
    <a:lt1>
      <a:srgbClr val="FFFFFF"/>
    </a:lt1>
    <a:dk2>
      <a:srgbClr val="000066"/>
    </a:dk2>
    <a:lt2>
      <a:srgbClr val="FFFFFF"/>
    </a:lt2>
    <a:accent1>
      <a:srgbClr val="FFFFCC"/>
    </a:accent1>
    <a:accent2>
      <a:srgbClr val="B5E0E3"/>
    </a:accent2>
    <a:accent3>
      <a:srgbClr val="FFFFFF"/>
    </a:accent3>
    <a:accent4>
      <a:srgbClr val="000000"/>
    </a:accent4>
    <a:accent5>
      <a:srgbClr val="FFFFE2"/>
    </a:accent5>
    <a:accent6>
      <a:srgbClr val="A4CBCE"/>
    </a:accent6>
    <a:hlink>
      <a:srgbClr val="BFDFFF"/>
    </a:hlink>
    <a:folHlink>
      <a:srgbClr val="99CCFF"/>
    </a:folHlink>
  </a:clrScheme>
  <a:fontScheme name="GLOBAL">
    <a:majorFont>
      <a:latin typeface="Tahoma"/>
      <a:ea typeface=""/>
      <a:cs typeface=""/>
    </a:majorFont>
    <a:minorFont>
      <a:latin typeface="Tahoma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GLOBAL 4">
    <a:dk1>
      <a:srgbClr val="000000"/>
    </a:dk1>
    <a:lt1>
      <a:srgbClr val="FFFFFF"/>
    </a:lt1>
    <a:dk2>
      <a:srgbClr val="000066"/>
    </a:dk2>
    <a:lt2>
      <a:srgbClr val="FFFFFF"/>
    </a:lt2>
    <a:accent1>
      <a:srgbClr val="FFFFCC"/>
    </a:accent1>
    <a:accent2>
      <a:srgbClr val="B5E0E3"/>
    </a:accent2>
    <a:accent3>
      <a:srgbClr val="FFFFFF"/>
    </a:accent3>
    <a:accent4>
      <a:srgbClr val="000000"/>
    </a:accent4>
    <a:accent5>
      <a:srgbClr val="FFFFE2"/>
    </a:accent5>
    <a:accent6>
      <a:srgbClr val="A4CBCE"/>
    </a:accent6>
    <a:hlink>
      <a:srgbClr val="BFDFFF"/>
    </a:hlink>
    <a:folHlink>
      <a:srgbClr val="99CCFF"/>
    </a:folHlink>
  </a:clrScheme>
  <a:fontScheme name="GLOBAL">
    <a:majorFont>
      <a:latin typeface="Tahoma"/>
      <a:ea typeface=""/>
      <a:cs typeface=""/>
    </a:majorFont>
    <a:minorFont>
      <a:latin typeface="Tahoma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Edge 7">
    <a:dk1>
      <a:srgbClr val="000000"/>
    </a:dk1>
    <a:lt1>
      <a:srgbClr val="FFFFFF"/>
    </a:lt1>
    <a:dk2>
      <a:srgbClr val="006633"/>
    </a:dk2>
    <a:lt2>
      <a:srgbClr val="5F5F5F"/>
    </a:lt2>
    <a:accent1>
      <a:srgbClr val="CC9900"/>
    </a:accent1>
    <a:accent2>
      <a:srgbClr val="3B812F"/>
    </a:accent2>
    <a:accent3>
      <a:srgbClr val="FFFFFF"/>
    </a:accent3>
    <a:accent4>
      <a:srgbClr val="000000"/>
    </a:accent4>
    <a:accent5>
      <a:srgbClr val="E2CAAA"/>
    </a:accent5>
    <a:accent6>
      <a:srgbClr val="35742A"/>
    </a:accent6>
    <a:hlink>
      <a:srgbClr val="996600"/>
    </a:hlink>
    <a:folHlink>
      <a:srgbClr val="AFBF39"/>
    </a:folHlink>
  </a:clrScheme>
  <a:fontScheme name="Edge">
    <a:majorFont>
      <a:latin typeface="Garamond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Edge 7">
    <a:dk1>
      <a:srgbClr val="000000"/>
    </a:dk1>
    <a:lt1>
      <a:srgbClr val="FFFFFF"/>
    </a:lt1>
    <a:dk2>
      <a:srgbClr val="006633"/>
    </a:dk2>
    <a:lt2>
      <a:srgbClr val="5F5F5F"/>
    </a:lt2>
    <a:accent1>
      <a:srgbClr val="CC9900"/>
    </a:accent1>
    <a:accent2>
      <a:srgbClr val="3B812F"/>
    </a:accent2>
    <a:accent3>
      <a:srgbClr val="FFFFFF"/>
    </a:accent3>
    <a:accent4>
      <a:srgbClr val="000000"/>
    </a:accent4>
    <a:accent5>
      <a:srgbClr val="E2CAAA"/>
    </a:accent5>
    <a:accent6>
      <a:srgbClr val="35742A"/>
    </a:accent6>
    <a:hlink>
      <a:srgbClr val="996600"/>
    </a:hlink>
    <a:folHlink>
      <a:srgbClr val="AFBF39"/>
    </a:folHlink>
  </a:clrScheme>
  <a:fontScheme name="Edge">
    <a:majorFont>
      <a:latin typeface="Garamond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Edge 7">
    <a:dk1>
      <a:srgbClr val="000000"/>
    </a:dk1>
    <a:lt1>
      <a:srgbClr val="FFFFFF"/>
    </a:lt1>
    <a:dk2>
      <a:srgbClr val="006633"/>
    </a:dk2>
    <a:lt2>
      <a:srgbClr val="5F5F5F"/>
    </a:lt2>
    <a:accent1>
      <a:srgbClr val="CC9900"/>
    </a:accent1>
    <a:accent2>
      <a:srgbClr val="3B812F"/>
    </a:accent2>
    <a:accent3>
      <a:srgbClr val="FFFFFF"/>
    </a:accent3>
    <a:accent4>
      <a:srgbClr val="000000"/>
    </a:accent4>
    <a:accent5>
      <a:srgbClr val="E2CAAA"/>
    </a:accent5>
    <a:accent6>
      <a:srgbClr val="35742A"/>
    </a:accent6>
    <a:hlink>
      <a:srgbClr val="996600"/>
    </a:hlink>
    <a:folHlink>
      <a:srgbClr val="AFBF39"/>
    </a:folHlink>
  </a:clrScheme>
  <a:fontScheme name="Edge">
    <a:majorFont>
      <a:latin typeface="Garamond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65</TotalTime>
  <Words>493</Words>
  <Application>Microsoft Office PowerPoint</Application>
  <PresentationFormat>On-screen Show (4:3)</PresentationFormat>
  <Paragraphs>163</Paragraphs>
  <Slides>26</Slides>
  <Notes>17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8" baseType="lpstr">
      <vt:lpstr>Clarity</vt:lpstr>
      <vt:lpstr>Microsoft Graph Chart</vt:lpstr>
      <vt:lpstr>Schooling policies for quality and economic growth</vt:lpstr>
      <vt:lpstr>Key Questions</vt:lpstr>
      <vt:lpstr>Does achievement matter?     and  Is Spain competitive?</vt:lpstr>
      <vt:lpstr>Cognitive Skills and Long Run Economic Growth</vt:lpstr>
      <vt:lpstr>Years of Schooling and Economic Growth </vt:lpstr>
      <vt:lpstr>PISA Mathematics Achievement, 2009</vt:lpstr>
      <vt:lpstr>PISA Mathematics Achievement, 2009</vt:lpstr>
      <vt:lpstr>PISA Mathematics Achievement, 2009</vt:lpstr>
      <vt:lpstr>Present Value of Gains to GDP for Spain</vt:lpstr>
      <vt:lpstr>Present Value of Gains to GDP for Spain</vt:lpstr>
      <vt:lpstr>How is Spain doing?</vt:lpstr>
      <vt:lpstr>Achievement Growth, 1995-2009</vt:lpstr>
      <vt:lpstr>Are there things to be done?</vt:lpstr>
      <vt:lpstr>Resource Policies</vt:lpstr>
      <vt:lpstr>Resources and Performance across Countries</vt:lpstr>
      <vt:lpstr>Resource Policies</vt:lpstr>
      <vt:lpstr>Resource Policies</vt:lpstr>
      <vt:lpstr>Teacher Quality</vt:lpstr>
      <vt:lpstr>Institutional Reforms Supported by Evidence</vt:lpstr>
      <vt:lpstr>Institutional Reforms Supported by Evidence</vt:lpstr>
      <vt:lpstr>Alternative Estimates of Least Effective Teachers     (United States distribution)</vt:lpstr>
      <vt:lpstr>Alternative Estimates of Least Effective Teachers     (United States distribution)</vt:lpstr>
      <vt:lpstr>Alternative Estimates of Least Effective Teachers     (United States distribution)</vt:lpstr>
      <vt:lpstr>Key Questions</vt:lpstr>
      <vt:lpstr>Trends in  Test Scores </vt:lpstr>
      <vt:lpstr>Changes in Growth Rates  vs. Changes in Test Scores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Schooling policies for quality and economic growth</dc:title>
  <dc:creator>Eric Hanushek</dc:creator>
  <cp:lastModifiedBy>Eric Hanushek</cp:lastModifiedBy>
  <cp:revision>12</cp:revision>
  <dcterms:created xsi:type="dcterms:W3CDTF">2013-05-07T08:37:22Z</dcterms:created>
  <dcterms:modified xsi:type="dcterms:W3CDTF">2013-05-07T09:43:04Z</dcterms:modified>
</cp:coreProperties>
</file>