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08" r:id="rId1"/>
  </p:sldMasterIdLst>
  <p:sldIdLst>
    <p:sldId id="256" r:id="rId2"/>
    <p:sldId id="271" r:id="rId3"/>
    <p:sldId id="285" r:id="rId4"/>
    <p:sldId id="286" r:id="rId5"/>
    <p:sldId id="281" r:id="rId6"/>
    <p:sldId id="279" r:id="rId7"/>
    <p:sldId id="287" r:id="rId8"/>
    <p:sldId id="288" r:id="rId9"/>
    <p:sldId id="280" r:id="rId10"/>
    <p:sldId id="277" r:id="rId11"/>
    <p:sldId id="28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41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5AD7AD5D-37B5-4720-A040-0BCE6AF03465}" type="datetimeFigureOut">
              <a:rPr lang="en-GB" smtClean="0"/>
              <a:pPr/>
              <a:t>5/8/13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C2841AEA-500A-4402-8A82-BABEA780E0E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775278"/>
            <a:ext cx="8812088" cy="1470025"/>
          </a:xfrm>
        </p:spPr>
        <p:txBody>
          <a:bodyPr>
            <a:noAutofit/>
          </a:bodyPr>
          <a:lstStyle/>
          <a:p>
            <a:r>
              <a:rPr lang="en-GB" sz="5000" dirty="0" smtClean="0">
                <a:latin typeface="Cambria" pitchFamily="18" charset="0"/>
              </a:rPr>
              <a:t>What threatens capitalism now?</a:t>
            </a:r>
            <a:endParaRPr lang="en-GB" sz="5000" dirty="0">
              <a:latin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645024"/>
            <a:ext cx="8735888" cy="175260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Cambria" pitchFamily="18" charset="0"/>
              </a:rPr>
              <a:t>Professor Craig Calhoun</a:t>
            </a:r>
          </a:p>
          <a:p>
            <a:r>
              <a:rPr lang="en-GB" dirty="0" smtClean="0">
                <a:solidFill>
                  <a:schemeClr val="tx1"/>
                </a:solidFill>
                <a:latin typeface="Cambria" pitchFamily="18" charset="0"/>
              </a:rPr>
              <a:t>Director and President</a:t>
            </a:r>
          </a:p>
          <a:p>
            <a:r>
              <a:rPr lang="en-GB" dirty="0" smtClean="0">
                <a:solidFill>
                  <a:schemeClr val="tx1"/>
                </a:solidFill>
                <a:latin typeface="Cambria" pitchFamily="18" charset="0"/>
              </a:rPr>
              <a:t>London School of Economics</a:t>
            </a:r>
            <a:endParaRPr lang="en-GB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84453"/>
          <a:stretch>
            <a:fillRect/>
          </a:stretch>
        </p:blipFill>
        <p:spPr bwMode="auto">
          <a:xfrm>
            <a:off x="3905401" y="908720"/>
            <a:ext cx="10668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blipFill dpi="0" rotWithShape="0">
                  <a:blip/>
                  <a:srcRect r="8445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682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2360"/>
            <a:ext cx="4110334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511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33400"/>
            <a:ext cx="7918450" cy="788894"/>
          </a:xfrm>
        </p:spPr>
        <p:txBody>
          <a:bodyPr/>
          <a:lstStyle/>
          <a:p>
            <a:r>
              <a:rPr lang="en-US" dirty="0" smtClean="0"/>
              <a:t>Collapse?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317442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Capitalism seems to be surviving a deep and still lingering global crisis</a:t>
            </a:r>
          </a:p>
          <a:p>
            <a:pPr lvl="1"/>
            <a:r>
              <a:rPr lang="en-US" sz="2200" dirty="0" smtClean="0"/>
              <a:t>A longer period of depressed growth than the Great Depression</a:t>
            </a:r>
          </a:p>
          <a:p>
            <a:r>
              <a:rPr lang="en-US" sz="2400" dirty="0" smtClean="0"/>
              <a:t>Predictions of its immanent collapse often highlight genuine weaknesses, but nonetheless are misleading </a:t>
            </a:r>
          </a:p>
          <a:p>
            <a:r>
              <a:rPr lang="en-US" sz="2400" dirty="0" smtClean="0"/>
              <a:t>The USSR could “collapse” because it was a state.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676400"/>
            <a:ext cx="7167284" cy="444976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Capitalism is more likely to be transformed</a:t>
            </a:r>
          </a:p>
          <a:p>
            <a:pPr lvl="1"/>
            <a:r>
              <a:rPr lang="en-US" sz="2200" dirty="0" smtClean="0"/>
              <a:t>Possibly gaining new resilience</a:t>
            </a:r>
          </a:p>
          <a:p>
            <a:pPr lvl="1"/>
            <a:r>
              <a:rPr lang="en-US" sz="2200" dirty="0" smtClean="0"/>
              <a:t>Possibly changing beyond </a:t>
            </a:r>
            <a:r>
              <a:rPr lang="en-US" sz="2200" dirty="0" smtClean="0"/>
              <a:t>recognition</a:t>
            </a:r>
          </a:p>
          <a:p>
            <a:pPr lvl="2"/>
            <a:r>
              <a:rPr lang="en-US" dirty="0" smtClean="0"/>
              <a:t>State capitalism</a:t>
            </a:r>
          </a:p>
          <a:p>
            <a:pPr lvl="2"/>
            <a:r>
              <a:rPr lang="en-US" dirty="0" smtClean="0"/>
              <a:t>One system among many </a:t>
            </a:r>
          </a:p>
          <a:p>
            <a:r>
              <a:rPr lang="en-US" sz="2400" dirty="0" smtClean="0"/>
              <a:t>The model is not collapse of a state, but more </a:t>
            </a:r>
            <a:r>
              <a:rPr lang="en-US" sz="2400" dirty="0" smtClean="0"/>
              <a:t>like feudalism giving way to capitalism </a:t>
            </a:r>
            <a:r>
              <a:rPr lang="en-US" sz="2400" dirty="0" smtClean="0"/>
              <a:t>itself over 300 years.</a:t>
            </a:r>
          </a:p>
          <a:p>
            <a:pPr lvl="1"/>
            <a:r>
              <a:rPr lang="en-US" sz="2200" dirty="0" smtClean="0"/>
              <a:t>and giving way not simply to capitalism, </a:t>
            </a:r>
          </a:p>
          <a:p>
            <a:pPr lvl="1"/>
            <a:r>
              <a:rPr lang="en-US" sz="2200" dirty="0" smtClean="0"/>
              <a:t>But to stronger monarchies, empire and nation-states </a:t>
            </a:r>
          </a:p>
          <a:p>
            <a:r>
              <a:rPr lang="en-US" sz="2400" dirty="0" smtClean="0"/>
              <a:t>Moreover, capitalism is still growing in much of the world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57200"/>
            <a:ext cx="7918450" cy="788894"/>
          </a:xfrm>
        </p:spPr>
        <p:txBody>
          <a:bodyPr/>
          <a:lstStyle/>
          <a:p>
            <a:r>
              <a:rPr lang="en-GB" dirty="0" smtClean="0">
                <a:latin typeface="Cambria" pitchFamily="18" charset="0"/>
              </a:rPr>
              <a:t>Thinking from the crisis</a:t>
            </a:r>
            <a:endParaRPr lang="en-GB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524000"/>
            <a:ext cx="7167284" cy="4602163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>
                <a:latin typeface="Cambria" pitchFamily="18" charset="0"/>
              </a:rPr>
              <a:t>Close to the precipice</a:t>
            </a:r>
          </a:p>
          <a:p>
            <a:r>
              <a:rPr lang="en-GB" sz="2400" dirty="0" smtClean="0">
                <a:latin typeface="Cambria" pitchFamily="18" charset="0"/>
              </a:rPr>
              <a:t>Too connected to fail</a:t>
            </a:r>
          </a:p>
          <a:p>
            <a:r>
              <a:rPr lang="en-GB" sz="2400" dirty="0" smtClean="0">
                <a:latin typeface="Cambria" pitchFamily="18" charset="0"/>
              </a:rPr>
              <a:t>Massive </a:t>
            </a:r>
            <a:r>
              <a:rPr lang="en-GB" sz="2400" dirty="0" smtClean="0">
                <a:latin typeface="Cambria" pitchFamily="18" charset="0"/>
              </a:rPr>
              <a:t>capital injections stopped the spiral.</a:t>
            </a:r>
          </a:p>
          <a:p>
            <a:r>
              <a:rPr lang="en-GB" sz="2400" dirty="0" smtClean="0">
                <a:latin typeface="Cambria" pitchFamily="18" charset="0"/>
              </a:rPr>
              <a:t>But bailouts triggered fiscal crises.</a:t>
            </a:r>
          </a:p>
          <a:p>
            <a:r>
              <a:rPr lang="en-GB" sz="2400" dirty="0" smtClean="0">
                <a:latin typeface="Cambria" pitchFamily="18" charset="0"/>
              </a:rPr>
              <a:t>Then fiscal crises triggered political, diplomatic, and social crises, especially in the </a:t>
            </a:r>
            <a:r>
              <a:rPr lang="en-GB" sz="2400" dirty="0" err="1" smtClean="0">
                <a:latin typeface="Cambria" pitchFamily="18" charset="0"/>
              </a:rPr>
              <a:t>Eurozone</a:t>
            </a:r>
            <a:r>
              <a:rPr lang="en-GB" sz="2400" dirty="0" smtClean="0">
                <a:latin typeface="Cambria" pitchFamily="18" charset="0"/>
              </a:rPr>
              <a:t>.</a:t>
            </a:r>
          </a:p>
          <a:p>
            <a:r>
              <a:rPr lang="en-GB" sz="2400" dirty="0" smtClean="0">
                <a:latin typeface="Cambria" pitchFamily="18" charset="0"/>
              </a:rPr>
              <a:t>But lingering unemployment, lack of growth and widespread unhappiness have brought no systemic transformation</a:t>
            </a:r>
            <a:endParaRPr lang="en-GB" sz="2400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598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Systemic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>
            <a:normAutofit lnSpcReduction="10000"/>
          </a:bodyPr>
          <a:lstStyle/>
          <a:p>
            <a:r>
              <a:rPr lang="en-US" sz="2595" dirty="0" smtClean="0"/>
              <a:t>Capitalism in general and the ascendancy of finance</a:t>
            </a:r>
          </a:p>
          <a:p>
            <a:r>
              <a:rPr lang="en-US" sz="2595" dirty="0" smtClean="0"/>
              <a:t>Dramatic increase in proportion of financial assets</a:t>
            </a:r>
          </a:p>
          <a:p>
            <a:pPr lvl="1"/>
            <a:r>
              <a:rPr lang="en-US" sz="2400" dirty="0" smtClean="0"/>
              <a:t>In US, from 25% in 1970s to 75% in 2008</a:t>
            </a:r>
          </a:p>
          <a:p>
            <a:r>
              <a:rPr lang="en-US" sz="2595" dirty="0" smtClean="0"/>
              <a:t>Creative destruction and new technology</a:t>
            </a:r>
          </a:p>
          <a:p>
            <a:r>
              <a:rPr lang="en-US" sz="2595" dirty="0" smtClean="0"/>
              <a:t>Asset price bubbles</a:t>
            </a:r>
          </a:p>
          <a:p>
            <a:r>
              <a:rPr lang="en-US" sz="2595" dirty="0" smtClean="0"/>
              <a:t>Intensifications of interdependence</a:t>
            </a:r>
          </a:p>
          <a:p>
            <a:pPr lvl="1"/>
            <a:r>
              <a:rPr lang="en-US" sz="2395" dirty="0" smtClean="0"/>
              <a:t>“too connected to fail”?</a:t>
            </a:r>
          </a:p>
          <a:p>
            <a:endParaRPr lang="en-US" sz="2595" dirty="0" smtClean="0"/>
          </a:p>
          <a:p>
            <a:endParaRPr lang="en-US" sz="2595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deficits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752600"/>
            <a:ext cx="7167284" cy="4373563"/>
          </a:xfrm>
        </p:spPr>
        <p:txBody>
          <a:bodyPr/>
          <a:lstStyle/>
          <a:p>
            <a:r>
              <a:rPr lang="en-US" sz="2400" dirty="0" smtClean="0"/>
              <a:t>Double </a:t>
            </a:r>
            <a:r>
              <a:rPr lang="en-US" sz="2400" dirty="0" smtClean="0"/>
              <a:t>movement (Polanyi</a:t>
            </a:r>
            <a:r>
              <a:rPr lang="en-US" sz="2400" dirty="0" smtClean="0"/>
              <a:t>)</a:t>
            </a:r>
          </a:p>
          <a:p>
            <a:pPr lvl="1"/>
            <a:r>
              <a:rPr lang="en-US" sz="2200" dirty="0" smtClean="0"/>
              <a:t>Dynamism</a:t>
            </a:r>
          </a:p>
          <a:p>
            <a:pPr lvl="1"/>
            <a:r>
              <a:rPr lang="en-US" sz="2200" dirty="0" smtClean="0"/>
              <a:t>Distribution</a:t>
            </a:r>
          </a:p>
          <a:p>
            <a:r>
              <a:rPr lang="en-US" sz="2400" dirty="0" smtClean="0"/>
              <a:t>Inequality and social cohesion</a:t>
            </a:r>
          </a:p>
          <a:p>
            <a:r>
              <a:rPr lang="en-US" sz="2400" dirty="0" smtClean="0"/>
              <a:t>Social contract</a:t>
            </a:r>
          </a:p>
          <a:p>
            <a:pPr lvl="1"/>
            <a:r>
              <a:rPr lang="en-US" sz="2200" dirty="0" smtClean="0"/>
              <a:t>The implicit bargain for growth</a:t>
            </a:r>
          </a:p>
          <a:p>
            <a:pPr lvl="1"/>
            <a:r>
              <a:rPr lang="en-US" sz="2200" dirty="0" smtClean="0"/>
              <a:t>Loss of legitimacy</a:t>
            </a:r>
          </a:p>
          <a:p>
            <a:r>
              <a:rPr lang="en-US" sz="2400" dirty="0" smtClean="0"/>
              <a:t>States,</a:t>
            </a:r>
            <a:r>
              <a:rPr lang="en-US" sz="2400" dirty="0" smtClean="0"/>
              <a:t> civil society</a:t>
            </a:r>
            <a:r>
              <a:rPr lang="en-US" sz="2400" dirty="0" smtClean="0"/>
              <a:t>, and even</a:t>
            </a:r>
            <a:r>
              <a:rPr lang="en-US" sz="2400" dirty="0" smtClean="0"/>
              <a:t> firms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57200"/>
            <a:ext cx="7918450" cy="1093694"/>
          </a:xfrm>
        </p:spPr>
        <p:txBody>
          <a:bodyPr>
            <a:noAutofit/>
          </a:bodyPr>
          <a:lstStyle/>
          <a:p>
            <a:r>
              <a:rPr lang="en-US" dirty="0" smtClean="0"/>
              <a:t>Scarce resources and degraded nature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57400"/>
            <a:ext cx="7167284" cy="4191000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2200"/>
              </a:spcBef>
              <a:buClr>
                <a:schemeClr val="bg2"/>
              </a:buClr>
            </a:pPr>
            <a:r>
              <a:rPr lang="en-US" sz="2400" dirty="0" smtClean="0"/>
              <a:t>The need for growth and the limits to </a:t>
            </a:r>
            <a:r>
              <a:rPr lang="en-US" sz="2400" dirty="0" smtClean="0"/>
              <a:t>growth</a:t>
            </a:r>
          </a:p>
          <a:p>
            <a:pPr marL="692150" lvl="2" indent="-342900">
              <a:spcBef>
                <a:spcPts val="2200"/>
              </a:spcBef>
            </a:pPr>
            <a:r>
              <a:rPr lang="en-US" sz="2200" dirty="0" smtClean="0"/>
              <a:t>Land</a:t>
            </a:r>
          </a:p>
          <a:p>
            <a:pPr lvl="1"/>
            <a:r>
              <a:rPr lang="en-US" sz="2200" dirty="0" smtClean="0"/>
              <a:t>Energy</a:t>
            </a:r>
          </a:p>
          <a:p>
            <a:pPr lvl="1"/>
            <a:r>
              <a:rPr lang="en-US" sz="2200" dirty="0" smtClean="0"/>
              <a:t>Minerals</a:t>
            </a:r>
          </a:p>
          <a:p>
            <a:pPr lvl="1"/>
            <a:r>
              <a:rPr lang="en-US" sz="2200" dirty="0" smtClean="0"/>
              <a:t>Pollution</a:t>
            </a:r>
            <a:endParaRPr lang="en-US" sz="2200" dirty="0" smtClean="0"/>
          </a:p>
          <a:p>
            <a:pPr lvl="1"/>
            <a:r>
              <a:rPr lang="en-US" sz="2200" dirty="0" smtClean="0"/>
              <a:t>Climate </a:t>
            </a:r>
            <a:r>
              <a:rPr lang="en-US" sz="2200" dirty="0" smtClean="0"/>
              <a:t>change</a:t>
            </a:r>
          </a:p>
          <a:p>
            <a:r>
              <a:rPr lang="en-US" sz="2400" dirty="0" smtClean="0"/>
              <a:t>Financial non-solutions </a:t>
            </a:r>
          </a:p>
          <a:p>
            <a:pPr lvl="1"/>
            <a:r>
              <a:rPr lang="en-US" sz="2200" dirty="0" smtClean="0"/>
              <a:t>Cap and trade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Capitalism as an externalization regime</a:t>
            </a:r>
            <a:br>
              <a:rPr lang="en-US" sz="44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5958" y="1981200"/>
            <a:ext cx="7469842" cy="4419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production of wealth and the distribution of “</a:t>
            </a:r>
            <a:r>
              <a:rPr lang="en-US" sz="2400" dirty="0" err="1" smtClean="0"/>
              <a:t>illth</a:t>
            </a:r>
            <a:r>
              <a:rPr lang="en-US" sz="2400" dirty="0" smtClean="0"/>
              <a:t>”</a:t>
            </a:r>
            <a:endParaRPr lang="en-US" dirty="0" smtClean="0"/>
          </a:p>
          <a:p>
            <a:r>
              <a:rPr lang="en-US" sz="2400" dirty="0" smtClean="0"/>
              <a:t>Public goods</a:t>
            </a:r>
          </a:p>
          <a:p>
            <a:pPr lvl="1"/>
            <a:r>
              <a:rPr lang="en-US" dirty="0" smtClean="0"/>
              <a:t>K</a:t>
            </a:r>
            <a:r>
              <a:rPr lang="en-US" dirty="0" smtClean="0"/>
              <a:t>nowledge</a:t>
            </a:r>
          </a:p>
          <a:p>
            <a:pPr lvl="1"/>
            <a:r>
              <a:rPr lang="en-US" dirty="0" smtClean="0"/>
              <a:t>Environment</a:t>
            </a:r>
          </a:p>
          <a:p>
            <a:r>
              <a:rPr lang="en-US" sz="2400" dirty="0" smtClean="0"/>
              <a:t>Migration</a:t>
            </a:r>
          </a:p>
          <a:p>
            <a:r>
              <a:rPr lang="en-US" sz="2400" dirty="0" err="1" smtClean="0"/>
              <a:t>Informalization</a:t>
            </a:r>
            <a:r>
              <a:rPr lang="en-US" sz="2400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Capitalism’s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676400"/>
            <a:ext cx="7167284" cy="44497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The return of geopolitics</a:t>
            </a:r>
          </a:p>
          <a:p>
            <a:pPr lvl="1"/>
            <a:r>
              <a:rPr lang="en-US" sz="2200" dirty="0" err="1" smtClean="0"/>
              <a:t>Faultlines</a:t>
            </a:r>
            <a:r>
              <a:rPr lang="en-US" sz="2200" dirty="0" smtClean="0"/>
              <a:t> of former empires</a:t>
            </a:r>
          </a:p>
          <a:p>
            <a:r>
              <a:rPr lang="en-US" sz="2400" dirty="0" smtClean="0"/>
              <a:t>Illicit capitalism</a:t>
            </a:r>
            <a:endParaRPr lang="en-US" sz="2400" dirty="0" smtClean="0"/>
          </a:p>
          <a:p>
            <a:r>
              <a:rPr lang="en-US" sz="2400" dirty="0" smtClean="0"/>
              <a:t>Regions, </a:t>
            </a:r>
            <a:r>
              <a:rPr lang="en-US" sz="2400" dirty="0" smtClean="0"/>
              <a:t>r</a:t>
            </a:r>
            <a:r>
              <a:rPr lang="en-US" sz="2400" dirty="0" smtClean="0"/>
              <a:t>eligion</a:t>
            </a:r>
            <a:r>
              <a:rPr lang="en-US" dirty="0" smtClean="0"/>
              <a:t> and </a:t>
            </a:r>
            <a:r>
              <a:rPr lang="en-US" sz="2400" dirty="0" smtClean="0"/>
              <a:t>n</a:t>
            </a:r>
            <a:r>
              <a:rPr lang="en-US" sz="2400" dirty="0" smtClean="0"/>
              <a:t>ation-states</a:t>
            </a:r>
          </a:p>
          <a:p>
            <a:pPr lvl="1"/>
            <a:r>
              <a:rPr lang="en-US" sz="2200" dirty="0" smtClean="0"/>
              <a:t>Cosmopolitanism and belonging</a:t>
            </a:r>
          </a:p>
          <a:p>
            <a:r>
              <a:rPr lang="en-US" sz="2400" dirty="0" smtClean="0"/>
              <a:t>The world-system</a:t>
            </a:r>
          </a:p>
          <a:p>
            <a:pPr lvl="1"/>
            <a:r>
              <a:rPr lang="en-US" sz="2200" dirty="0" smtClean="0"/>
              <a:t>Decline of hegemony</a:t>
            </a:r>
            <a:endParaRPr lang="en-US" sz="2200" dirty="0" smtClean="0"/>
          </a:p>
          <a:p>
            <a:pPr lvl="1"/>
            <a:r>
              <a:rPr lang="en-US" sz="2200" dirty="0" smtClean="0"/>
              <a:t>Chaos</a:t>
            </a:r>
          </a:p>
          <a:p>
            <a:pPr lvl="1"/>
            <a:r>
              <a:rPr lang="en-US" sz="2200" dirty="0" smtClean="0"/>
              <a:t>Multilateral leadership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6638"/>
            <a:ext cx="8229600" cy="498316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mbria" pitchFamily="18" charset="0"/>
              </a:rPr>
              <a:t>C</a:t>
            </a:r>
            <a:r>
              <a:rPr lang="en-GB" dirty="0" smtClean="0">
                <a:latin typeface="Cambria" pitchFamily="18" charset="0"/>
              </a:rPr>
              <a:t>apitalism </a:t>
            </a:r>
            <a:r>
              <a:rPr lang="en-GB" dirty="0" smtClean="0">
                <a:latin typeface="Cambria" pitchFamily="18" charset="0"/>
              </a:rPr>
              <a:t>is unlikely to collapse next week,</a:t>
            </a:r>
            <a:r>
              <a:rPr lang="en-GB" dirty="0" smtClean="0">
                <a:latin typeface="Cambria" pitchFamily="18" charset="0"/>
              </a:rPr>
              <a:t> but it </a:t>
            </a:r>
            <a:r>
              <a:rPr lang="en-GB" dirty="0" smtClean="0">
                <a:latin typeface="Cambria" pitchFamily="18" charset="0"/>
              </a:rPr>
              <a:t>is also unlikely to last forever</a:t>
            </a:r>
            <a:r>
              <a:rPr lang="en-GB" dirty="0" smtClean="0">
                <a:latin typeface="Cambria" pitchFamily="18" charset="0"/>
              </a:rPr>
              <a:t>.</a:t>
            </a:r>
            <a:br>
              <a:rPr lang="en-GB" dirty="0" smtClean="0">
                <a:latin typeface="Cambria" pitchFamily="18" charset="0"/>
              </a:rPr>
            </a:br>
            <a:r>
              <a:rPr lang="en-GB" dirty="0" smtClean="0">
                <a:latin typeface="Cambria" pitchFamily="18" charset="0"/>
              </a:rPr>
              <a:t/>
            </a:r>
            <a:br>
              <a:rPr lang="en-GB" dirty="0" smtClean="0">
                <a:latin typeface="Cambria" pitchFamily="18" charset="0"/>
              </a:rPr>
            </a:br>
            <a:r>
              <a:rPr lang="en-GB" dirty="0" smtClean="0">
                <a:latin typeface="Cambria" pitchFamily="18" charset="0"/>
              </a:rPr>
              <a:t>And if it lasts, </a:t>
            </a:r>
            <a:br>
              <a:rPr lang="en-GB" dirty="0" smtClean="0">
                <a:latin typeface="Cambria" pitchFamily="18" charset="0"/>
              </a:rPr>
            </a:br>
            <a:r>
              <a:rPr lang="en-GB" dirty="0" smtClean="0">
                <a:latin typeface="Cambria" pitchFamily="18" charset="0"/>
              </a:rPr>
              <a:t>it will be because it changes</a:t>
            </a:r>
            <a:br>
              <a:rPr lang="en-GB" dirty="0" smtClean="0">
                <a:latin typeface="Cambria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1341</TotalTime>
  <Words>388</Words>
  <Application>Microsoft Macintosh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Twilight</vt:lpstr>
      <vt:lpstr>What threatens capitalism now?</vt:lpstr>
      <vt:lpstr>Slide 2</vt:lpstr>
      <vt:lpstr>Collapse?</vt:lpstr>
      <vt:lpstr>Transformation</vt:lpstr>
      <vt:lpstr>Thinking from the crisis</vt:lpstr>
      <vt:lpstr>Systemic Risk</vt:lpstr>
      <vt:lpstr>Institutional deficits</vt:lpstr>
      <vt:lpstr>Scarce resources and degraded nature</vt:lpstr>
      <vt:lpstr>Capitalism as an externalization regime </vt:lpstr>
      <vt:lpstr>Capitalism’s context</vt:lpstr>
      <vt:lpstr>Capitalism is unlikely to collapse next week, but it is also unlikely to last forever.  And if it lasts,  it will be because it changes </vt:lpstr>
    </vt:vector>
  </TitlesOfParts>
  <Company>London School of Economics and Political Science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threatens capitalism now?</dc:title>
  <dc:creator>Administrator</dc:creator>
  <cp:lastModifiedBy>Craig Calhoun</cp:lastModifiedBy>
  <cp:revision>21</cp:revision>
  <dcterms:created xsi:type="dcterms:W3CDTF">2013-05-08T20:05:36Z</dcterms:created>
  <dcterms:modified xsi:type="dcterms:W3CDTF">2013-05-09T17:00:49Z</dcterms:modified>
</cp:coreProperties>
</file>