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80" r:id="rId4"/>
    <p:sldId id="276" r:id="rId5"/>
    <p:sldId id="277" r:id="rId6"/>
    <p:sldId id="258" r:id="rId7"/>
    <p:sldId id="259" r:id="rId8"/>
    <p:sldId id="260" r:id="rId9"/>
    <p:sldId id="261" r:id="rId10"/>
    <p:sldId id="273" r:id="rId11"/>
    <p:sldId id="262" r:id="rId12"/>
    <p:sldId id="263" r:id="rId13"/>
    <p:sldId id="264" r:id="rId14"/>
    <p:sldId id="265" r:id="rId15"/>
    <p:sldId id="266" r:id="rId16"/>
    <p:sldId id="267" r:id="rId17"/>
    <p:sldId id="274" r:id="rId18"/>
    <p:sldId id="268" r:id="rId19"/>
    <p:sldId id="275" r:id="rId20"/>
    <p:sldId id="270" r:id="rId21"/>
    <p:sldId id="272" r:id="rId22"/>
    <p:sldId id="278" r:id="rId23"/>
    <p:sldId id="279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0955" autoAdjust="0"/>
  </p:normalViewPr>
  <p:slideViewPr>
    <p:cSldViewPr>
      <p:cViewPr>
        <p:scale>
          <a:sx n="100" d="100"/>
          <a:sy n="100" d="100"/>
        </p:scale>
        <p:origin x="-2238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0414" tIns="45207" rIns="90414" bIns="4520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0414" tIns="45207" rIns="90414" bIns="45207" rtlCol="0"/>
          <a:lstStyle>
            <a:lvl1pPr algn="r">
              <a:defRPr sz="1200"/>
            </a:lvl1pPr>
          </a:lstStyle>
          <a:p>
            <a:fld id="{AEF71E88-E687-43DA-9BCD-4CD33A4F589C}" type="datetimeFigureOut">
              <a:rPr lang="en-US" smtClean="0"/>
              <a:pPr/>
              <a:t>2/15/2013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14" tIns="45207" rIns="90414" bIns="4520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0414" tIns="45207" rIns="90414" bIns="4520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0414" tIns="45207" rIns="90414" bIns="4520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0414" tIns="45207" rIns="90414" bIns="45207" rtlCol="0" anchor="b"/>
          <a:lstStyle>
            <a:lvl1pPr algn="r">
              <a:defRPr sz="1200"/>
            </a:lvl1pPr>
          </a:lstStyle>
          <a:p>
            <a:fld id="{2E8A30A0-3A69-419E-82AB-E827D134EC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268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30A0-3A69-419E-82AB-E827D134ECB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F1FF2-2E16-4C14-A24B-1CAFD88D467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B73F7-7827-40AC-B535-96D94C3D30C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0870E-0227-4043-8307-EB8CDB6E1E6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4000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524000"/>
            <a:ext cx="4000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508B5-587C-404F-BF11-B1E7FC8F38F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6D9C1-74D7-4F4F-9789-6E31E8AEB7C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7FE590-BA70-47EA-AC82-6EE43F85D51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75889-E001-431A-8E7A-7326677EC38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E2E6C-FCDB-42E9-91B7-94E1CC31440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C612F-A5B4-4FB7-99CD-A81422F11E9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7FB9F-9E5D-462C-B2AF-C884D6DA07C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304800"/>
            <a:ext cx="20383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04800"/>
            <a:ext cx="59626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73AEE-DF4C-4FE6-B1A9-4DEE1E61285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4343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HEADER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240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Sub-Header1</a:t>
            </a:r>
          </a:p>
          <a:p>
            <a:pPr lvl="1"/>
            <a:r>
              <a:rPr lang="en-US" smtClean="0"/>
              <a:t>Main Copy</a:t>
            </a:r>
          </a:p>
          <a:p>
            <a:pPr lvl="1"/>
            <a:r>
              <a:rPr lang="en-US" smtClean="0"/>
              <a:t>Lorem ipsum dolor sit amet</a:t>
            </a:r>
          </a:p>
          <a:p>
            <a:pPr lvl="1"/>
            <a:r>
              <a:rPr lang="en-US" smtClean="0"/>
              <a:t>Duis autem vel eum</a:t>
            </a:r>
          </a:p>
          <a:p>
            <a:pPr lvl="1"/>
            <a:r>
              <a:rPr lang="en-US" smtClean="0"/>
              <a:t>Consetetur sadipscing elitr</a:t>
            </a:r>
          </a:p>
          <a:p>
            <a:pPr lvl="3"/>
            <a:r>
              <a:rPr lang="en-US" smtClean="0"/>
              <a:t>At vero eos et accusam et justo duo dolores et ea rebum. Stet clita kasd gubergren, no sea takimata sanctus est</a:t>
            </a:r>
          </a:p>
          <a:p>
            <a:pPr lvl="3"/>
            <a:r>
              <a:rPr lang="en-US" smtClean="0"/>
              <a:t>Lorem ipsum dolor sit amet. Lorem ipsum dolor sit amet, consetetur sadipscing elitr</a:t>
            </a:r>
          </a:p>
          <a:p>
            <a:pPr lvl="1"/>
            <a:r>
              <a:rPr lang="en-US" smtClean="0"/>
              <a:t>Lorem ipsum dolor sit amet</a:t>
            </a:r>
          </a:p>
          <a:p>
            <a:pPr lvl="1"/>
            <a:r>
              <a:rPr lang="en-US" smtClean="0"/>
              <a:t>Duis autem vel eum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9D887E5-AF17-4D06-BA42-D19AA17728CB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1032" name="Picture 25" descr="F:\SEEMA\Rice_University\RiceUniversity__PPT_Template\graphics\RiceJGSBLogoVectorCS2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00775" y="168275"/>
            <a:ext cx="23002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 Narrow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Ø"/>
        <a:defRPr sz="2000"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3" name="Text Box 16"/>
          <p:cNvSpPr txBox="1">
            <a:spLocks noChangeArrowheads="1"/>
          </p:cNvSpPr>
          <p:nvPr/>
        </p:nvSpPr>
        <p:spPr bwMode="auto">
          <a:xfrm>
            <a:off x="1295400" y="2819400"/>
            <a:ext cx="7162800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err="1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Retos</a:t>
            </a:r>
            <a:r>
              <a:rPr lang="en-US" sz="4000" b="1" dirty="0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f</a:t>
            </a:r>
            <a:r>
              <a:rPr lang="en-US" sz="4000" b="1" dirty="0" err="1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uturos</a:t>
            </a:r>
            <a:r>
              <a:rPr lang="en-US" sz="4000" b="1" dirty="0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p</a:t>
            </a:r>
            <a:r>
              <a:rPr lang="en-US" sz="4000" b="1" dirty="0" err="1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ara</a:t>
            </a:r>
            <a:r>
              <a:rPr lang="en-US" sz="4000" b="1" dirty="0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 el IASB</a:t>
            </a:r>
          </a:p>
          <a:p>
            <a:pPr algn="ctr">
              <a:spcBef>
                <a:spcPct val="50000"/>
              </a:spcBef>
            </a:pPr>
            <a:endParaRPr lang="en-US" sz="1800" b="1" dirty="0" smtClean="0">
              <a:solidFill>
                <a:schemeClr val="bg1"/>
              </a:solidFill>
              <a:latin typeface="Arial Narrow" pitchFamily="34" charset="0"/>
              <a:ea typeface="ＭＳ Ｐゴシック"/>
              <a:cs typeface="ＭＳ Ｐゴシック"/>
            </a:endParaRPr>
          </a:p>
          <a:p>
            <a:pPr algn="ctr">
              <a:spcBef>
                <a:spcPct val="50000"/>
              </a:spcBef>
            </a:pPr>
            <a:endParaRPr lang="en-US" b="1" dirty="0" smtClean="0">
              <a:solidFill>
                <a:schemeClr val="bg1"/>
              </a:solidFill>
              <a:latin typeface="Arial Narrow" pitchFamily="34" charset="0"/>
              <a:ea typeface="ＭＳ Ｐゴシック"/>
              <a:cs typeface="ＭＳ Ｐゴシック"/>
            </a:endParaRP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Stephen A.  Zeff</a:t>
            </a: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Arial Narrow" pitchFamily="34" charset="0"/>
                <a:ea typeface="ＭＳ Ｐゴシック"/>
                <a:cs typeface="ＭＳ Ｐゴシック"/>
              </a:rPr>
              <a:t> Rice University</a:t>
            </a:r>
            <a:endParaRPr lang="en-US" b="1" dirty="0">
              <a:solidFill>
                <a:schemeClr val="bg1"/>
              </a:solidFill>
              <a:latin typeface="Arial Narrow" pitchFamily="34" charset="0"/>
              <a:ea typeface="ＭＳ Ｐゴシック"/>
              <a:cs typeface="ＭＳ Ｐゴシック"/>
            </a:endParaRPr>
          </a:p>
        </p:txBody>
      </p:sp>
      <p:pic>
        <p:nvPicPr>
          <p:cNvPr id="2054" name="Picture 6" descr="JGSB_Logo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2600" y="668338"/>
            <a:ext cx="3189288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0">
            <a:solidFill>
              <a:srgbClr val="4D4D4D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1FF2-2E16-4C14-A24B-1CAFD88D467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marL="457200" indent="-457200">
              <a:buFont typeface="+mj-lt"/>
              <a:buAutoNum type="romanUcPeriod"/>
            </a:pPr>
            <a:r>
              <a:rPr lang="en-US" sz="2600" dirty="0" smtClean="0"/>
              <a:t>How </a:t>
            </a:r>
            <a:r>
              <a:rPr lang="en-US" sz="2600" dirty="0"/>
              <a:t>s</a:t>
            </a:r>
            <a:r>
              <a:rPr lang="en-US" sz="2600" dirty="0" smtClean="0"/>
              <a:t>hould the IASB manage its future relations with the SEC and FASB/FAF?</a:t>
            </a:r>
          </a:p>
          <a:p>
            <a:pPr marL="0" indent="0"/>
            <a:endParaRPr lang="en-US" sz="2600" dirty="0" smtClean="0"/>
          </a:p>
          <a:p>
            <a:pPr marL="457200" lvl="1" indent="-457200">
              <a:buClrTx/>
              <a:buFont typeface="+mj-lt"/>
              <a:buAutoNum type="romanUcPeriod" startAt="2"/>
            </a:pPr>
            <a:r>
              <a:rPr lang="en-US" sz="2600" b="1" dirty="0"/>
              <a:t>How should the IASB manage the diverse feedback it receives on its agenda and drafts</a:t>
            </a:r>
            <a:r>
              <a:rPr lang="en-US" sz="2600" b="1" dirty="0" smtClean="0"/>
              <a:t>?</a:t>
            </a:r>
          </a:p>
          <a:p>
            <a:pPr marL="0" lvl="1" indent="0">
              <a:buClrTx/>
              <a:buNone/>
            </a:pPr>
            <a:endParaRPr lang="en-US" sz="2600" b="1" dirty="0" smtClean="0"/>
          </a:p>
          <a:p>
            <a:pPr marL="457200" lvl="1" indent="-457200">
              <a:buClrTx/>
              <a:buFont typeface="+mj-lt"/>
              <a:buAutoNum type="romanUcPeriod" startAt="3"/>
            </a:pPr>
            <a:r>
              <a:rPr lang="en-US" sz="2600" b="1" dirty="0"/>
              <a:t>What steps is the IFRS Foundation taking to engage with country regulators so that they will become vigilant and proactive in securing the compliance by listed companies with IFRSs</a:t>
            </a:r>
            <a:r>
              <a:rPr lang="en-US" sz="2600" b="1" dirty="0" smtClean="0"/>
              <a:t>?</a:t>
            </a:r>
          </a:p>
          <a:p>
            <a:pPr marL="0" lvl="1" indent="0">
              <a:buClrTx/>
              <a:buNone/>
            </a:pPr>
            <a:endParaRPr lang="en-US" sz="2600" b="1" dirty="0"/>
          </a:p>
          <a:p>
            <a:pPr marL="571500" lvl="1" indent="-571500">
              <a:buClrTx/>
              <a:buFont typeface="+mj-lt"/>
              <a:buAutoNum type="romanUcPeriod" startAt="2"/>
            </a:pPr>
            <a:endParaRPr lang="en-US" sz="2600" b="1" dirty="0" smtClean="0"/>
          </a:p>
          <a:p>
            <a:pPr marL="571500" lvl="1" indent="-571500">
              <a:buClrTx/>
              <a:buFont typeface="+mj-lt"/>
              <a:buAutoNum type="romanUcPeriod" startAt="2"/>
            </a:pPr>
            <a:endParaRPr lang="en-US" sz="2600" b="1" dirty="0"/>
          </a:p>
          <a:p>
            <a:pPr marL="457200" indent="-457200">
              <a:buFont typeface="+mj-lt"/>
              <a:buAutoNum type="romanUcPeriod"/>
            </a:pPr>
            <a:endParaRPr lang="en-US" sz="2600" dirty="0" smtClean="0"/>
          </a:p>
          <a:p>
            <a:pPr marL="457200" indent="-457200">
              <a:buFont typeface="+mj-lt"/>
              <a:buAutoNum type="romanUcPeriod"/>
            </a:pPr>
            <a:endParaRPr lang="en-US" sz="2600" dirty="0" smtClean="0"/>
          </a:p>
          <a:p>
            <a:pPr marL="0" indent="0"/>
            <a:endParaRPr lang="en-US" sz="1000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572000"/>
          </a:xfrm>
        </p:spPr>
        <p:txBody>
          <a:bodyPr/>
          <a:lstStyle/>
          <a:p>
            <a:r>
              <a:rPr lang="en-US" dirty="0"/>
              <a:t>IFRS Foundation trustees’ strategy review 2011: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‘To support the IFRS Foundation’s interest in consistent application of IFRSs and to comply with the IASB’s standard-setting mandate, the Foundation and the IASB should undertake [to] Establish formal co-operation arrangements with securities regulators, audit </a:t>
            </a:r>
            <a:r>
              <a:rPr lang="en-US" dirty="0" smtClean="0"/>
              <a:t>regulators and </a:t>
            </a:r>
            <a:r>
              <a:rPr lang="en-US" dirty="0"/>
              <a:t>national standard-setters to receive feedback on how IFRSs are being implemented and to encourage actions aimed at addressing divergence.’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16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marL="457200" lvl="1" indent="-457200">
              <a:buFont typeface="+mj-lt"/>
              <a:buAutoNum type="romanUcPeriod" startAt="4"/>
            </a:pPr>
            <a:r>
              <a:rPr lang="en-US" sz="2600" b="1" dirty="0"/>
              <a:t>What steps is the IFRS Foundation taking to persuade countries to require transparent disclosure of departures from the full set of IFRSs for listed companies</a:t>
            </a:r>
            <a:r>
              <a:rPr lang="en-US" sz="2600" b="1" dirty="0" smtClean="0"/>
              <a:t>?</a:t>
            </a:r>
          </a:p>
          <a:p>
            <a:pPr marL="0" lvl="1" indent="0">
              <a:buNone/>
            </a:pPr>
            <a:endParaRPr lang="en-US" sz="2600" b="1" dirty="0" smtClean="0"/>
          </a:p>
          <a:p>
            <a:pPr marL="457200" lvl="1" indent="-457200">
              <a:buFont typeface="+mj-lt"/>
              <a:buAutoNum type="romanUcPeriod" startAt="5"/>
            </a:pPr>
            <a:r>
              <a:rPr lang="en-US" sz="2600" b="1" dirty="0" smtClean="0"/>
              <a:t>In </a:t>
            </a:r>
            <a:r>
              <a:rPr lang="en-US" sz="2600" b="1" dirty="0"/>
              <a:t>order to promote genuine global comparability of financial reporting, the IASB must take into account differences in tax incentives and disincentives, and business customs and practices – what will the IASB do to promote </a:t>
            </a:r>
            <a:r>
              <a:rPr lang="en-US" sz="2600" b="1" i="1" dirty="0"/>
              <a:t>genuine</a:t>
            </a:r>
            <a:r>
              <a:rPr lang="en-US" sz="2600" b="1" dirty="0"/>
              <a:t> worldwide comparability</a:t>
            </a:r>
            <a:r>
              <a:rPr lang="en-US" sz="2600" b="1" dirty="0" smtClean="0"/>
              <a:t>?</a:t>
            </a:r>
          </a:p>
          <a:p>
            <a:pPr marL="0" lvl="1" indent="0">
              <a:buNone/>
            </a:pPr>
            <a:endParaRPr lang="en-US" sz="2600" b="1" dirty="0"/>
          </a:p>
          <a:p>
            <a:pPr marL="0" indent="0"/>
            <a:endParaRPr lang="en-US" sz="1000" dirty="0" smtClean="0"/>
          </a:p>
          <a:p>
            <a:pPr marL="457200" lvl="1" indent="0">
              <a:buNone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7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marL="457200" indent="-457200">
              <a:buFont typeface="+mj-lt"/>
              <a:buAutoNum type="romanUcPeriod"/>
            </a:pPr>
            <a:r>
              <a:rPr lang="en-US" sz="2600" dirty="0" smtClean="0"/>
              <a:t>How </a:t>
            </a:r>
            <a:r>
              <a:rPr lang="en-US" sz="2600" dirty="0"/>
              <a:t>s</a:t>
            </a:r>
            <a:r>
              <a:rPr lang="en-US" sz="2600" dirty="0" smtClean="0"/>
              <a:t>hould the IASB manage its future relations with the SEC and FASB/FAF?</a:t>
            </a:r>
          </a:p>
          <a:p>
            <a:pPr marL="0" indent="0"/>
            <a:endParaRPr lang="en-US" sz="1000" dirty="0" smtClean="0"/>
          </a:p>
          <a:p>
            <a:pPr marL="914400" lvl="1" indent="-457200">
              <a:buFont typeface="+mj-lt"/>
              <a:buAutoNum type="alphaUcPeriod"/>
            </a:pPr>
            <a:r>
              <a:rPr lang="en-US" sz="2600" b="1" dirty="0" smtClean="0"/>
              <a:t>SEC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There is currently an absence of process between the IASB and the SEC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The final Staff Report on its Work Plan, issued in July 2012 under chief accountant Jim </a:t>
            </a:r>
            <a:r>
              <a:rPr lang="en-US" sz="2600" b="1" dirty="0" err="1" smtClean="0"/>
              <a:t>Kroeker</a:t>
            </a:r>
            <a:r>
              <a:rPr lang="en-US" sz="2600" b="1" dirty="0" smtClean="0"/>
              <a:t>, who has departed, contained no recommendations to the Commission for action</a:t>
            </a:r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94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153400" cy="4724400"/>
          </a:xfrm>
        </p:spPr>
        <p:txBody>
          <a:bodyPr/>
          <a:lstStyle/>
          <a:p>
            <a:pPr marL="0" indent="0"/>
            <a:endParaRPr lang="en-US" sz="1000" dirty="0" smtClean="0"/>
          </a:p>
          <a:p>
            <a:pPr marL="1828800" lvl="1" indent="-457200">
              <a:buFont typeface="+mj-lt"/>
              <a:buAutoNum type="alphaLcPeriod"/>
            </a:pPr>
            <a:r>
              <a:rPr lang="en-US" sz="2600" b="1" dirty="0" smtClean="0"/>
              <a:t>Paul </a:t>
            </a:r>
            <a:r>
              <a:rPr lang="en-US" sz="2600" b="1" dirty="0" err="1" smtClean="0"/>
              <a:t>Beswick</a:t>
            </a:r>
            <a:r>
              <a:rPr lang="en-US" sz="2600" b="1" dirty="0" smtClean="0"/>
              <a:t>, a deputy chief accountant, was named chief accountant in December 2012</a:t>
            </a:r>
          </a:p>
          <a:p>
            <a:pPr marL="1371600" lvl="1" indent="-457200">
              <a:buFont typeface="+mj-lt"/>
              <a:buAutoNum type="arabicPeriod" startAt="3"/>
            </a:pPr>
            <a:r>
              <a:rPr lang="en-US" sz="2600" b="1" dirty="0" smtClean="0"/>
              <a:t>SEC Chair Mary Schapiro has departed, and her successor, </a:t>
            </a:r>
            <a:r>
              <a:rPr lang="en-US" sz="2600" b="1" dirty="0" err="1" smtClean="0"/>
              <a:t>Elisse</a:t>
            </a:r>
            <a:r>
              <a:rPr lang="en-US" sz="2600" b="1" dirty="0" smtClean="0"/>
              <a:t> Walter, will serve for only a few months</a:t>
            </a:r>
          </a:p>
          <a:p>
            <a:pPr marL="1828800" lvl="1" indent="-457200">
              <a:buFont typeface="+mj-lt"/>
              <a:buAutoNum type="alphaLcPeriod"/>
            </a:pPr>
            <a:r>
              <a:rPr lang="en-US" sz="2600" b="1" dirty="0" smtClean="0"/>
              <a:t>President Obama has nominated Mary Jo White, formerly a federal prosecutor, to chair the SEC – her views on IFRS, if she has any, are unknown</a:t>
            </a:r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4953000"/>
          </a:xfrm>
        </p:spPr>
        <p:txBody>
          <a:bodyPr/>
          <a:lstStyle/>
          <a:p>
            <a:pPr marL="0" indent="0"/>
            <a:endParaRPr lang="en-US" sz="1000" dirty="0" smtClean="0"/>
          </a:p>
          <a:p>
            <a:pPr marL="1371600" lvl="1" indent="-457200">
              <a:buFont typeface="+mj-lt"/>
              <a:buAutoNum type="arabicPeriod" startAt="4"/>
            </a:pPr>
            <a:r>
              <a:rPr lang="en-US" sz="2600" b="1" dirty="0" smtClean="0"/>
              <a:t>SEC continues to be represented on the IFRS Foundation’s Monitoring Board</a:t>
            </a:r>
          </a:p>
          <a:p>
            <a:pPr marL="1371600" lvl="1" indent="-457200">
              <a:buFont typeface="+mj-lt"/>
              <a:buAutoNum type="arabicPeriod" startAt="4"/>
            </a:pPr>
            <a:r>
              <a:rPr lang="en-US" sz="2600" b="1" dirty="0" smtClean="0"/>
              <a:t>Will the SEC’s lack of commitment to IFRSs influence the commitment of other countries, such as Japan, China and India?</a:t>
            </a:r>
          </a:p>
          <a:p>
            <a:pPr marL="914400" lvl="1" indent="-457200">
              <a:buFont typeface="+mj-lt"/>
              <a:buAutoNum type="alphaUcPeriod" startAt="2"/>
            </a:pPr>
            <a:r>
              <a:rPr lang="en-US" sz="2600" b="1" dirty="0" smtClean="0"/>
              <a:t>FASB/FAF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The strong support of either convergence or adoption under FASB Chair Robert </a:t>
            </a:r>
            <a:r>
              <a:rPr lang="en-US" sz="2600" b="1" dirty="0" err="1" smtClean="0"/>
              <a:t>Herz</a:t>
            </a:r>
            <a:r>
              <a:rPr lang="en-US" sz="2600" b="1" dirty="0" smtClean="0"/>
              <a:t> and FAF Chair Robert Denham began to dissipate in February 2009 with Denham’s departure – </a:t>
            </a:r>
            <a:r>
              <a:rPr lang="en-US" sz="2600" b="1" dirty="0" err="1" smtClean="0"/>
              <a:t>Herz</a:t>
            </a:r>
            <a:r>
              <a:rPr lang="en-US" sz="2600" b="1" dirty="0" smtClean="0"/>
              <a:t> resigned abruptly in August 2010</a:t>
            </a:r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5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4953000"/>
          </a:xfrm>
        </p:spPr>
        <p:txBody>
          <a:bodyPr/>
          <a:lstStyle/>
          <a:p>
            <a:pPr marL="0" indent="0"/>
            <a:endParaRPr lang="en-US" sz="1000" dirty="0" smtClean="0"/>
          </a:p>
          <a:p>
            <a:pPr marL="1371600" lvl="1" indent="-457200">
              <a:buFont typeface="+mj-lt"/>
              <a:buAutoNum type="arabicPeriod" startAt="2"/>
            </a:pPr>
            <a:r>
              <a:rPr lang="en-US" sz="2600" b="1" dirty="0" smtClean="0"/>
              <a:t>Once the ongoing major convergence projects are completed (leases, revenue recognition, financial instruments, insurance) – if they ever are – convergence between the boards will come to an end</a:t>
            </a:r>
          </a:p>
          <a:p>
            <a:pPr marL="1371600" lvl="1" indent="-457200">
              <a:buFont typeface="+mj-lt"/>
              <a:buAutoNum type="arabicPeriod" startAt="2"/>
            </a:pPr>
            <a:r>
              <a:rPr lang="en-US" sz="2600" b="1" dirty="0" smtClean="0"/>
              <a:t>IASB has already decided that it will complete the conceptual framework on its own</a:t>
            </a:r>
          </a:p>
          <a:p>
            <a:pPr marL="1371600" lvl="1" indent="-457200">
              <a:buFont typeface="+mj-lt"/>
              <a:buAutoNum type="arabicPeriod" startAt="2"/>
            </a:pPr>
            <a:r>
              <a:rPr lang="en-US" sz="2600" b="1" dirty="0" smtClean="0"/>
              <a:t>Once convergence is over, whether the FASB will endeavor to converge toward IFRS is not known – divergence may occur</a:t>
            </a:r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0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4953000"/>
          </a:xfrm>
        </p:spPr>
        <p:txBody>
          <a:bodyPr/>
          <a:lstStyle/>
          <a:p>
            <a:pPr marL="0" indent="0"/>
            <a:endParaRPr lang="en-US" sz="1000" dirty="0" smtClean="0"/>
          </a:p>
          <a:p>
            <a:pPr marL="1371600" lvl="1" indent="-457200">
              <a:buFont typeface="+mj-lt"/>
              <a:buAutoNum type="arabicPeriod" startAt="5"/>
            </a:pPr>
            <a:r>
              <a:rPr lang="en-US" sz="2600" b="1" dirty="0" smtClean="0"/>
              <a:t>Will there be an attempt to exclude American representatives from the IASB Board and IFRS Foundation trustees</a:t>
            </a:r>
            <a:r>
              <a:rPr lang="en-US" sz="2600" b="1" smtClean="0"/>
              <a:t>?  </a:t>
            </a: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8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153400" cy="4876800"/>
          </a:xfrm>
        </p:spPr>
        <p:txBody>
          <a:bodyPr/>
          <a:lstStyle/>
          <a:p>
            <a:pPr marL="0" indent="0"/>
            <a:endParaRPr lang="en-US" sz="1000" dirty="0" smtClean="0"/>
          </a:p>
          <a:p>
            <a:pPr marL="457200" lvl="1" indent="-457200">
              <a:buFont typeface="+mj-lt"/>
              <a:buAutoNum type="romanUcPeriod" startAt="2"/>
            </a:pPr>
            <a:r>
              <a:rPr lang="en-US" sz="2600" b="1" dirty="0" smtClean="0"/>
              <a:t>How should the IASB manage the diverse feedback it receives on its agenda and drafts?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600" b="1" dirty="0" smtClean="0"/>
              <a:t>There have been the following feedback groups</a:t>
            </a:r>
          </a:p>
          <a:p>
            <a:pPr marL="1428750" lvl="1" indent="-514350">
              <a:buFont typeface="+mj-lt"/>
              <a:buAutoNum type="arabicPeriod"/>
            </a:pPr>
            <a:r>
              <a:rPr lang="en-US" sz="2600" b="1" dirty="0" smtClean="0"/>
              <a:t>European Financial Reporting Advisory Group (EFRAG), since 2001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IFRS Advisory Council (formerly SAC), since 2001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World Standard-Setters, since 2002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Capital Markets Advisory Committee (formerly Analyst Representative Group), since 2003</a:t>
            </a:r>
            <a:endParaRPr lang="en-US" sz="2600" b="1" dirty="0"/>
          </a:p>
          <a:p>
            <a:pPr marL="914400" lvl="1" indent="0">
              <a:buNone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rabicPeriod"/>
            </a:pPr>
            <a:endParaRPr lang="en-US" sz="2600" b="1" dirty="0" smtClean="0"/>
          </a:p>
          <a:p>
            <a:pPr marL="14287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4953000"/>
          </a:xfrm>
        </p:spPr>
        <p:txBody>
          <a:bodyPr/>
          <a:lstStyle/>
          <a:p>
            <a:pPr marL="1428750" lvl="1" indent="-514350">
              <a:buFont typeface="+mj-lt"/>
              <a:buAutoNum type="arabicPeriod" startAt="5"/>
            </a:pPr>
            <a:r>
              <a:rPr lang="en-US" sz="2600" b="1" dirty="0" smtClean="0"/>
              <a:t>International Forum of Accounting Standard setters (formerly National Standard-setters), since 2005</a:t>
            </a:r>
          </a:p>
          <a:p>
            <a:pPr marL="1371600" lvl="1" indent="-457200">
              <a:buFont typeface="+mj-lt"/>
              <a:buAutoNum type="arabicPeriod" startAt="5"/>
            </a:pPr>
            <a:r>
              <a:rPr lang="en-US" sz="2600" b="1" dirty="0" smtClean="0"/>
              <a:t>Global Preparers Forum, since 2008</a:t>
            </a:r>
          </a:p>
          <a:p>
            <a:pPr marL="1371600" lvl="1" indent="-457200">
              <a:buFont typeface="+mj-lt"/>
              <a:buAutoNum type="arabicPeriod" startAt="5"/>
            </a:pPr>
            <a:r>
              <a:rPr lang="en-US" sz="2600" b="1" dirty="0" smtClean="0"/>
              <a:t>Asian-</a:t>
            </a:r>
            <a:r>
              <a:rPr lang="en-US" sz="2600" b="1" dirty="0" err="1" smtClean="0"/>
              <a:t>Oceanian</a:t>
            </a:r>
            <a:r>
              <a:rPr lang="en-US" sz="2600" b="1" dirty="0" smtClean="0"/>
              <a:t> Standard-Setters Group (AOSSG), since 2009</a:t>
            </a:r>
          </a:p>
          <a:p>
            <a:pPr marL="1371600" lvl="1" indent="-457200">
              <a:buFont typeface="+mj-lt"/>
              <a:buAutoNum type="arabicPeriod" startAt="5"/>
            </a:pPr>
            <a:r>
              <a:rPr lang="en-US" sz="2600" b="1" dirty="0" smtClean="0"/>
              <a:t>Emerging Economies Group, since 2011</a:t>
            </a:r>
          </a:p>
          <a:p>
            <a:pPr marL="1371600" lvl="1" indent="-457200">
              <a:buFont typeface="+mj-lt"/>
              <a:buAutoNum type="arabicPeriod" startAt="5"/>
            </a:pPr>
            <a:r>
              <a:rPr lang="en-US" sz="2600" b="1" dirty="0" smtClean="0"/>
              <a:t>Group of Latin American Standard Setters (GLASS), since 2011</a:t>
            </a:r>
          </a:p>
          <a:p>
            <a:pPr marL="1371600" lvl="1" indent="-457200">
              <a:buFont typeface="+mj-lt"/>
              <a:buAutoNum type="arabicPeriod" startAt="5"/>
            </a:pPr>
            <a:r>
              <a:rPr lang="en-US" sz="2600" b="1" dirty="0" smtClean="0"/>
              <a:t>Pan African Federation of Accountants (PAFA), since 2011</a:t>
            </a:r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2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4953000"/>
          </a:xfrm>
        </p:spPr>
        <p:txBody>
          <a:bodyPr/>
          <a:lstStyle/>
          <a:p>
            <a:pPr marL="914400" lvl="1" indent="-457200">
              <a:buFont typeface="+mj-lt"/>
              <a:buAutoNum type="alphaUcPeriod" startAt="2"/>
            </a:pPr>
            <a:r>
              <a:rPr lang="en-US" sz="2600" b="1" dirty="0" smtClean="0"/>
              <a:t>In November 2012, the IASB proposed a 12-member Accounting Standards Advisory Forum to meet four times a year, to ‘</a:t>
            </a:r>
            <a:r>
              <a:rPr lang="en-US" sz="2600" b="1" dirty="0" err="1" smtClean="0"/>
              <a:t>rationalise</a:t>
            </a:r>
            <a:r>
              <a:rPr lang="en-US" sz="2600" b="1" dirty="0" smtClean="0"/>
              <a:t> its relationships’ with national standard setters and regional bodies – members must commit to support ‘a single set of high quality globally accepted accounting standards’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In December 2012, FAF advised the IASB that the criterion for participation should instead be commitment  to ‘highly comparable (but not necessarily identical) financial reporting standards…based on a common set of international standards’</a:t>
            </a:r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7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4953000"/>
          </a:xfrm>
        </p:spPr>
        <p:txBody>
          <a:bodyPr/>
          <a:lstStyle/>
          <a:p>
            <a:pPr marL="1371600" lvl="1" indent="-457200">
              <a:buFont typeface="+mj-lt"/>
              <a:buAutoNum type="arabicPeriod" startAt="2"/>
            </a:pPr>
            <a:r>
              <a:rPr lang="en-US" sz="2600" b="1" dirty="0"/>
              <a:t>On February 1, IASB </a:t>
            </a:r>
            <a:r>
              <a:rPr lang="en-US" sz="2600" b="1" dirty="0" smtClean="0"/>
              <a:t>responded: </a:t>
            </a:r>
            <a:r>
              <a:rPr lang="en-US" sz="2600" b="1" dirty="0"/>
              <a:t>‘The ASAF </a:t>
            </a:r>
            <a:r>
              <a:rPr lang="en-US" sz="2600" b="1" dirty="0" smtClean="0"/>
              <a:t>members must </a:t>
            </a:r>
            <a:r>
              <a:rPr lang="en-US" sz="2600" b="1" dirty="0"/>
              <a:t>formally commit </a:t>
            </a:r>
            <a:r>
              <a:rPr lang="en-US" sz="2600" b="1" i="1" dirty="0"/>
              <a:t>to</a:t>
            </a:r>
            <a:r>
              <a:rPr lang="en-US" sz="2600" b="1" dirty="0"/>
              <a:t> </a:t>
            </a:r>
            <a:r>
              <a:rPr lang="en-US" sz="2600" b="1" i="1" dirty="0"/>
              <a:t>supporting</a:t>
            </a:r>
            <a:r>
              <a:rPr lang="en-US" sz="2600" b="1" dirty="0"/>
              <a:t> </a:t>
            </a:r>
            <a:r>
              <a:rPr lang="en-US" sz="2600" b="1" i="1" dirty="0"/>
              <a:t>and contributing to </a:t>
            </a:r>
            <a:r>
              <a:rPr lang="en-US" sz="2600" b="1" dirty="0"/>
              <a:t>the IFRS Foundation in its mission to develop, in the public interest, a single set of high quality, understandable, enforceable and globally accepted financial reporting standards</a:t>
            </a:r>
            <a:r>
              <a:rPr lang="en-US" sz="2600" b="1" dirty="0" smtClean="0"/>
              <a:t>’</a:t>
            </a:r>
          </a:p>
          <a:p>
            <a:pPr marL="1371600" lvl="1" indent="-457200">
              <a:buFont typeface="+mj-lt"/>
              <a:buAutoNum type="arabicPeriod" startAt="2"/>
            </a:pPr>
            <a:r>
              <a:rPr lang="en-US" sz="2600" b="1" dirty="0"/>
              <a:t>In January </a:t>
            </a:r>
            <a:r>
              <a:rPr lang="en-US" sz="2600" b="1" dirty="0" smtClean="0"/>
              <a:t>2013, </a:t>
            </a:r>
            <a:r>
              <a:rPr lang="en-US" sz="2600" b="1" dirty="0"/>
              <a:t>the UK, French, German and Italian standard setters complained that a membership of 12 is too few (especially the </a:t>
            </a:r>
            <a:r>
              <a:rPr lang="en-US" sz="2600" b="1" dirty="0" smtClean="0"/>
              <a:t>2 </a:t>
            </a:r>
            <a:r>
              <a:rPr lang="en-US" sz="2600" b="1" dirty="0"/>
              <a:t>allotted to </a:t>
            </a:r>
            <a:r>
              <a:rPr lang="en-US" sz="2600" b="1" dirty="0" smtClean="0"/>
              <a:t>the EU), </a:t>
            </a:r>
            <a:r>
              <a:rPr lang="en-US" sz="2600" b="1" dirty="0"/>
              <a:t>it does not distinguish between full adopters and non-adopters, and it gives preference to regional bodies</a:t>
            </a:r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arabicPeriod" startAt="2"/>
            </a:pPr>
            <a:endParaRPr lang="en-US" sz="2600" b="1" dirty="0" smtClean="0"/>
          </a:p>
          <a:p>
            <a:pPr marL="1371600" lvl="1" indent="-457200">
              <a:buFont typeface="+mj-lt"/>
              <a:buAutoNum type="arabicPeriod" startAt="2"/>
            </a:pPr>
            <a:endParaRPr lang="en-US" sz="2600" b="1" dirty="0"/>
          </a:p>
          <a:p>
            <a:pPr marL="1371600" lvl="1" indent="-457200">
              <a:buFont typeface="+mj-lt"/>
              <a:buAutoNum type="arabicPeriod" startAt="2"/>
            </a:pPr>
            <a:endParaRPr lang="en-US" sz="2600" b="1" dirty="0" smtClean="0"/>
          </a:p>
          <a:p>
            <a:pPr marL="1371600" lvl="1" indent="-457200">
              <a:buFont typeface="+mj-lt"/>
              <a:buAutoNum type="arabicPeriod" startAt="2"/>
            </a:pPr>
            <a:endParaRPr lang="en-US" sz="2600" b="1" dirty="0"/>
          </a:p>
          <a:p>
            <a:pPr marL="1371600" lvl="1" indent="-457200">
              <a:buFont typeface="+mj-lt"/>
              <a:buAutoNum type="arabicPeriod" startAt="2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/>
          </a:p>
          <a:p>
            <a:pPr marL="1428750" lvl="1" indent="-514350">
              <a:buFont typeface="+mj-lt"/>
              <a:buAutoNum type="romanUcPeriod" startAt="3"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4953000"/>
          </a:xfrm>
        </p:spPr>
        <p:txBody>
          <a:bodyPr/>
          <a:lstStyle/>
          <a:p>
            <a:pPr marL="571500" lvl="1" indent="-571500">
              <a:buFont typeface="+mj-lt"/>
              <a:buAutoNum type="romanUcPeriod" startAt="3"/>
            </a:pPr>
            <a:r>
              <a:rPr lang="en-US" sz="2600" b="1" dirty="0"/>
              <a:t>What steps is the IFRS Foundation taking to engage with country regulators so that they will become vigilant and proactive in securing the compliance by listed companies with IFRSs</a:t>
            </a:r>
            <a:r>
              <a:rPr lang="en-US" sz="2600" b="1" dirty="0" smtClean="0"/>
              <a:t>?</a:t>
            </a:r>
            <a:endParaRPr lang="en-US" sz="2600" b="1" dirty="0"/>
          </a:p>
          <a:p>
            <a:pPr marL="914400" lvl="1" indent="-457200">
              <a:buFont typeface="+mj-lt"/>
              <a:buAutoNum type="alphaUcPeriod"/>
            </a:pPr>
            <a:r>
              <a:rPr lang="en-US" sz="2600" b="1" dirty="0" smtClean="0"/>
              <a:t>Without a comparable high level of proactive compliance by national regulators, worldwide comparability is seriously diluted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600" b="1" dirty="0" smtClean="0"/>
              <a:t>There is a high variability in regulator performance even in the EU</a:t>
            </a:r>
          </a:p>
          <a:p>
            <a:pPr marL="1428750" lvl="1" indent="-514350">
              <a:buFont typeface="+mj-lt"/>
              <a:buAutoNum type="arabicPeriod"/>
            </a:pPr>
            <a:r>
              <a:rPr lang="en-US" sz="2600" b="1" dirty="0" smtClean="0"/>
              <a:t>Sweden relies on a stock exchange to regulate compliance with IFRSs</a:t>
            </a:r>
          </a:p>
          <a:p>
            <a:pPr marL="457200" lvl="1" indent="0">
              <a:buNone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53400" cy="5181600"/>
          </a:xfrm>
        </p:spPr>
        <p:txBody>
          <a:bodyPr/>
          <a:lstStyle/>
          <a:p>
            <a:pPr marL="1371600" lvl="1" indent="-457200">
              <a:buFont typeface="+mj-lt"/>
              <a:buAutoNum type="arabicPeriod" startAt="2"/>
            </a:pPr>
            <a:r>
              <a:rPr lang="en-US" sz="2600" b="1" dirty="0"/>
              <a:t>In December 2012, Austria finally got round to setting up an enforcement process – the last country in the EU to do so – which will not take effect until July </a:t>
            </a:r>
            <a:r>
              <a:rPr lang="en-US" sz="2600" b="1" dirty="0" smtClean="0"/>
              <a:t>2013</a:t>
            </a:r>
            <a:endParaRPr lang="en-US" sz="2600" b="1" dirty="0"/>
          </a:p>
          <a:p>
            <a:pPr marL="1371600" lvl="1" indent="-457200">
              <a:buFont typeface="+mj-lt"/>
              <a:buAutoNum type="arabicPeriod" startAt="3"/>
            </a:pPr>
            <a:r>
              <a:rPr lang="en-US" sz="2600" b="1" dirty="0" smtClean="0"/>
              <a:t>Many regulators do not have sufficient staff and an ample budget – and authority – to be effective</a:t>
            </a:r>
          </a:p>
          <a:p>
            <a:pPr marL="1371600" lvl="1" indent="-457200">
              <a:buFont typeface="+mj-lt"/>
              <a:buAutoNum type="arabicPeriod" startAt="3"/>
            </a:pPr>
            <a:r>
              <a:rPr lang="en-US" sz="2600" b="1" dirty="0"/>
              <a:t>R</a:t>
            </a:r>
            <a:r>
              <a:rPr lang="en-US" sz="2600" b="1" dirty="0" smtClean="0"/>
              <a:t>egulators in Civil Code countries  are unable to require restatements</a:t>
            </a:r>
          </a:p>
          <a:p>
            <a:pPr marL="914400" lvl="1" indent="-457200">
              <a:buFont typeface="+mj-lt"/>
              <a:buAutoNum type="alphaUcPeriod" startAt="3"/>
            </a:pPr>
            <a:r>
              <a:rPr lang="en-US" sz="2600" b="1" dirty="0" smtClean="0"/>
              <a:t>The European Securities and Markets Authority (ESMA) has been making its own assessment of the adequacy of companies’ financial reporting</a:t>
            </a:r>
          </a:p>
          <a:p>
            <a:pPr marL="91440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3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153400" cy="5257800"/>
          </a:xfrm>
        </p:spPr>
        <p:txBody>
          <a:bodyPr/>
          <a:lstStyle/>
          <a:p>
            <a:pPr marL="1428750" lvl="1" indent="-514350">
              <a:buFont typeface="+mj-lt"/>
              <a:buAutoNum type="arabicPeriod"/>
            </a:pPr>
            <a:r>
              <a:rPr lang="en-US" sz="2600" b="1" dirty="0" smtClean="0"/>
              <a:t>Hans </a:t>
            </a:r>
            <a:r>
              <a:rPr lang="en-US" sz="2600" b="1" dirty="0" err="1" smtClean="0"/>
              <a:t>Hoogervorst’s</a:t>
            </a:r>
            <a:r>
              <a:rPr lang="en-US" sz="2600" b="1" dirty="0" smtClean="0"/>
              <a:t> letter to ESMA of August 2011, expressing ‘great concern’ over companies’ </a:t>
            </a:r>
            <a:r>
              <a:rPr lang="en-US" sz="2600" b="1" dirty="0" err="1" smtClean="0"/>
              <a:t>unconservative</a:t>
            </a:r>
            <a:r>
              <a:rPr lang="en-US" sz="2600" b="1" dirty="0" smtClean="0"/>
              <a:t> impairments on Greek sovereign debt, had an impact </a:t>
            </a:r>
          </a:p>
          <a:p>
            <a:pPr marL="1828800" lvl="2" indent="-514350">
              <a:buFont typeface="+mj-lt"/>
              <a:buAutoNum type="alphaLcPeriod"/>
            </a:pPr>
            <a:r>
              <a:rPr lang="en-US" sz="2600" b="1" dirty="0" smtClean="0">
                <a:solidFill>
                  <a:schemeClr val="bg1"/>
                </a:solidFill>
              </a:rPr>
              <a:t>ESMA: the issue is of ‘great importance’</a:t>
            </a:r>
          </a:p>
          <a:p>
            <a:pPr marL="1428750" lvl="1" indent="-514350">
              <a:buFont typeface="+mj-lt"/>
              <a:buAutoNum type="arabicPeriod" startAt="2"/>
            </a:pPr>
            <a:r>
              <a:rPr lang="en-US" sz="2600" b="1" dirty="0" smtClean="0"/>
              <a:t>In </a:t>
            </a:r>
            <a:r>
              <a:rPr lang="en-US" sz="2600" b="1" dirty="0"/>
              <a:t>January 2013, ESMA criticized companies for under-reporting their impairments of goodwill and for inadequate impairment </a:t>
            </a:r>
            <a:r>
              <a:rPr lang="en-US" sz="2600" b="1" dirty="0" smtClean="0"/>
              <a:t>disclosures</a:t>
            </a:r>
          </a:p>
          <a:p>
            <a:pPr marL="914400" lvl="1" indent="-457200">
              <a:buFont typeface="+mj-lt"/>
              <a:buAutoNum type="alphaUcPeriod" startAt="4"/>
            </a:pPr>
            <a:r>
              <a:rPr lang="en-US" sz="2600" b="1" dirty="0" smtClean="0"/>
              <a:t>The </a:t>
            </a:r>
            <a:r>
              <a:rPr lang="en-US" sz="2600" b="1" dirty="0"/>
              <a:t>International Organization of Securities Commissions (IOSCO) can do no more than cajole regulators into becoming more proactive – is it proactive enough</a:t>
            </a:r>
            <a:r>
              <a:rPr lang="en-US" sz="2600" b="1" dirty="0" smtClean="0"/>
              <a:t>?</a:t>
            </a:r>
          </a:p>
          <a:p>
            <a:pPr marL="457200" lvl="1" indent="0">
              <a:buNone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4"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9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153400" cy="5257800"/>
          </a:xfrm>
        </p:spPr>
        <p:txBody>
          <a:bodyPr/>
          <a:lstStyle/>
          <a:p>
            <a:pPr marL="457200" lvl="1" indent="0">
              <a:buNone/>
            </a:pPr>
            <a:endParaRPr lang="en-US" sz="800" b="1" dirty="0" smtClean="0"/>
          </a:p>
          <a:p>
            <a:pPr marL="457200" lvl="1" indent="-457200">
              <a:buFont typeface="+mj-lt"/>
              <a:buAutoNum type="romanUcPeriod" startAt="4"/>
            </a:pPr>
            <a:r>
              <a:rPr lang="en-US" sz="2600" b="1" dirty="0" smtClean="0"/>
              <a:t>What steps is the IFRS Foundation taking to persuade countries to require companies and auditors to affirm compliance with IFRS?  </a:t>
            </a:r>
            <a:endParaRPr lang="en-US" sz="1600" b="1" dirty="0"/>
          </a:p>
          <a:p>
            <a:pPr marL="971550" lvl="1" indent="-514350">
              <a:buFont typeface="+mj-lt"/>
              <a:buAutoNum type="alphaUcPeriod"/>
            </a:pPr>
            <a:r>
              <a:rPr lang="en-US" sz="2600" b="1" dirty="0"/>
              <a:t>In the EU, companies and auditors are required to affirm compliance with ‘IFRSs as adopted by the EU’ – how does a reader outside the EU know to what degree such an affirmation corresponds with ‘IFRSs as issued by the IASB’?</a:t>
            </a:r>
          </a:p>
          <a:p>
            <a:pPr marL="457200" lvl="1" indent="0">
              <a:buNone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4"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05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153400" cy="5562600"/>
          </a:xfrm>
        </p:spPr>
        <p:txBody>
          <a:bodyPr/>
          <a:lstStyle/>
          <a:p>
            <a:pPr marL="914400" lvl="1" indent="-457200">
              <a:buFont typeface="+mj-lt"/>
              <a:buAutoNum type="alphaUcPeriod" startAt="2"/>
            </a:pPr>
            <a:r>
              <a:rPr lang="en-US" b="1" dirty="0" smtClean="0"/>
              <a:t>If Japan adopts IFRS, the plan is for companies and auditors to affirm compliance with IFRSs, but with ‘Designated IFRSs’ if there are any differences</a:t>
            </a:r>
            <a:endParaRPr lang="en-US" b="1" dirty="0"/>
          </a:p>
          <a:p>
            <a:pPr marL="914400" lvl="1" indent="-457200">
              <a:buFont typeface="+mj-lt"/>
              <a:buAutoNum type="alphaUcPeriod" startAt="3"/>
            </a:pPr>
            <a:r>
              <a:rPr lang="en-US" b="1" dirty="0" smtClean="0"/>
              <a:t>In Hong Kong, companies fully adopt IFRSs, but they and their auditors are required to affirm compliance with Hong Kong Financial Reporting Standards – how does a reader outside of Hong Kong know that HKFRSs and IFRSs are the same?</a:t>
            </a:r>
          </a:p>
          <a:p>
            <a:pPr marL="914400" lvl="1" indent="-457200">
              <a:buFont typeface="+mj-lt"/>
              <a:buAutoNum type="alphaUcPeriod" startAt="3"/>
            </a:pPr>
            <a:r>
              <a:rPr lang="en-US" b="1" dirty="0"/>
              <a:t>In 2008, IOSCO urged companies to divulge whether, and to what extent, their financial statements comply with ‘IFRSs as issued by the IASB</a:t>
            </a:r>
            <a:r>
              <a:rPr lang="en-US" b="1" dirty="0" smtClean="0"/>
              <a:t>’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b="1" dirty="0" smtClean="0"/>
              <a:t>SEC insists on an affirmation of compliance with ‘IFRS as issued by the IASB’ to avoid a reconciliation with US GAAP</a:t>
            </a:r>
          </a:p>
          <a:p>
            <a:pPr marL="1371600" lvl="1" indent="-457200">
              <a:buNone/>
            </a:pPr>
            <a:endParaRPr lang="en-US" b="1" dirty="0" smtClean="0"/>
          </a:p>
          <a:p>
            <a:pPr marL="0" lvl="1" indent="0">
              <a:buNone/>
            </a:pPr>
            <a:endParaRPr lang="en-US" b="1" dirty="0" smtClean="0"/>
          </a:p>
          <a:p>
            <a:pPr marL="457200" lvl="1" indent="0">
              <a:buNone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457200" lvl="1" indent="0">
              <a:buNone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1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153400" cy="5334000"/>
          </a:xfrm>
        </p:spPr>
        <p:txBody>
          <a:bodyPr/>
          <a:lstStyle/>
          <a:p>
            <a:pPr marL="457200" lvl="1" indent="-457200">
              <a:buFont typeface="+mj-lt"/>
              <a:buAutoNum type="romanUcPeriod" startAt="5"/>
            </a:pPr>
            <a:r>
              <a:rPr lang="en-US" sz="2600" b="1" dirty="0" smtClean="0"/>
              <a:t>In order to promote genuine global comparability of financial reporting, the IASB must take into account differences in tax incentives and disincentives, and business customs and practices – what will the IASB do to promote </a:t>
            </a:r>
            <a:r>
              <a:rPr lang="en-US" sz="2600" b="1" i="1" dirty="0" smtClean="0"/>
              <a:t>genuine</a:t>
            </a:r>
            <a:r>
              <a:rPr lang="en-US" sz="2600" b="1" dirty="0" smtClean="0"/>
              <a:t> worldwide comparability?</a:t>
            </a:r>
          </a:p>
          <a:p>
            <a:pPr marL="0" lvl="1" indent="0">
              <a:buNone/>
            </a:pPr>
            <a:endParaRPr lang="en-US" sz="100" b="1" dirty="0" smtClean="0"/>
          </a:p>
          <a:p>
            <a:pPr marL="0" lvl="1" indent="0">
              <a:buNone/>
            </a:pPr>
            <a:endParaRPr lang="en-US" sz="200" b="1" dirty="0" smtClean="0"/>
          </a:p>
          <a:p>
            <a:pPr marL="914400" lvl="1" indent="-457200">
              <a:buFont typeface="+mj-lt"/>
              <a:buAutoNum type="alphaUcPeriod"/>
            </a:pPr>
            <a:r>
              <a:rPr lang="en-US" sz="2600" b="1" dirty="0" smtClean="0"/>
              <a:t>Uniformity of methods around the world is impracticable – business cultures are different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600" b="1" dirty="0"/>
              <a:t>How can a consolidation standard be adapted to Japan and South Korea, where networks of affiliated companies, known as </a:t>
            </a:r>
            <a:r>
              <a:rPr lang="en-US" sz="2600" b="1" i="1" dirty="0"/>
              <a:t>keiretsu</a:t>
            </a:r>
            <a:r>
              <a:rPr lang="en-US" sz="2600" b="1" dirty="0"/>
              <a:t> and </a:t>
            </a:r>
            <a:r>
              <a:rPr lang="en-US" sz="2600" b="1" i="1" dirty="0" err="1"/>
              <a:t>chaebol</a:t>
            </a:r>
            <a:r>
              <a:rPr lang="en-US" sz="2600" b="1" dirty="0"/>
              <a:t>, are not headed by a parent </a:t>
            </a:r>
            <a:r>
              <a:rPr lang="en-US" sz="2600" b="1" dirty="0" smtClean="0"/>
              <a:t>company – it can’t 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 smtClean="0"/>
              <a:t>‘Comparability is not uniformity’– IASB/FASB conceptual framework (2010)</a:t>
            </a:r>
            <a:endParaRPr lang="en-US" sz="2600" b="1" dirty="0"/>
          </a:p>
          <a:p>
            <a:pPr marL="457200" lvl="1" indent="0">
              <a:buNone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4"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97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153400" cy="5257800"/>
          </a:xfrm>
        </p:spPr>
        <p:txBody>
          <a:bodyPr/>
          <a:lstStyle/>
          <a:p>
            <a:pPr marL="971550" lvl="1" indent="-514350">
              <a:buFont typeface="+mj-lt"/>
              <a:buAutoNum type="alphaUcPeriod" startAt="3"/>
            </a:pPr>
            <a:r>
              <a:rPr lang="en-US" sz="2600" b="1" dirty="0" smtClean="0"/>
              <a:t>How does the standard setter adapt its standards to the way business is done in Islamic countries?</a:t>
            </a:r>
          </a:p>
          <a:p>
            <a:pPr marL="971550" lvl="1" indent="-514350">
              <a:buFont typeface="+mj-lt"/>
              <a:buAutoNum type="alphaUcPeriod" startAt="4"/>
            </a:pPr>
            <a:r>
              <a:rPr lang="en-US" sz="2600" b="1" dirty="0"/>
              <a:t>Increasingly, as the IASB’s standards are seen as leading to more volatile net incomes </a:t>
            </a:r>
            <a:r>
              <a:rPr lang="en-US" sz="2600" b="1" dirty="0" smtClean="0"/>
              <a:t>or </a:t>
            </a:r>
            <a:r>
              <a:rPr lang="en-US" sz="2600" b="1" dirty="0"/>
              <a:t>as adversely affecting debt-equity </a:t>
            </a:r>
            <a:r>
              <a:rPr lang="en-US" sz="2600" b="1" dirty="0" smtClean="0"/>
              <a:t>ratios – or as not reflecting reality – </a:t>
            </a:r>
            <a:r>
              <a:rPr lang="en-US" sz="2600" b="1" dirty="0"/>
              <a:t>lobbying by interested parties becomes more intense and insistent </a:t>
            </a:r>
          </a:p>
          <a:p>
            <a:pPr marL="1371600" lvl="1" indent="-457200">
              <a:buFont typeface="+mj-lt"/>
              <a:buAutoNum type="arabicPeriod"/>
            </a:pPr>
            <a:r>
              <a:rPr lang="en-US" sz="2600" b="1" dirty="0"/>
              <a:t>Countries will sometimes decline to adopt standards until they are revised (Malaysia on IAS 41; Malaysia, Singapore, the Philippines, India on IFRIC 15) or exclude an industry segment until a standard is issued (Canada on rate-regulated activities)</a:t>
            </a:r>
          </a:p>
          <a:p>
            <a:pPr marL="45720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4"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2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305800" cy="5334000"/>
          </a:xfrm>
        </p:spPr>
        <p:txBody>
          <a:bodyPr/>
          <a:lstStyle/>
          <a:p>
            <a:pPr marL="1428750" lvl="1" indent="-514350">
              <a:buFont typeface="+mj-lt"/>
              <a:buAutoNum type="arabicPeriod" startAt="2"/>
            </a:pPr>
            <a:r>
              <a:rPr lang="en-US" sz="2600" b="1" dirty="0" smtClean="0"/>
              <a:t>Brazil requires the equity method of accounting for subsidiaries in parent-only financial statements – instead of using cost or fair value</a:t>
            </a:r>
          </a:p>
          <a:p>
            <a:pPr marL="1371600" lvl="1" indent="-457200">
              <a:buFont typeface="+mj-lt"/>
              <a:buAutoNum type="arabicPeriod" startAt="3"/>
            </a:pPr>
            <a:r>
              <a:rPr lang="en-US" sz="2600" b="1" dirty="0" smtClean="0"/>
              <a:t>Argentina and Mexico do not allow banks to use IFRS – and Singapore does not allow banks to use the incurred-loss loan provisioning in IFRS</a:t>
            </a:r>
          </a:p>
          <a:p>
            <a:pPr marL="1371600" lvl="1" indent="-457200">
              <a:buFont typeface="+mj-lt"/>
              <a:buAutoNum type="arabicPeriod" startAt="3"/>
            </a:pPr>
            <a:r>
              <a:rPr lang="en-US" sz="2600" b="1" dirty="0" smtClean="0"/>
              <a:t>Endemic inflation in Latin America</a:t>
            </a:r>
          </a:p>
          <a:p>
            <a:pPr marL="971550" lvl="1" indent="-514350">
              <a:buFont typeface="+mj-lt"/>
              <a:buAutoNum type="alphaUcPeriod" startAt="5"/>
            </a:pPr>
            <a:r>
              <a:rPr lang="en-US" sz="2600" b="1" dirty="0" smtClean="0"/>
              <a:t>IASB is now expected to conduct an ‘effect analysis’ as part of judging the costs and benefits of prospective standards – can such an analysis be truly global?</a:t>
            </a:r>
          </a:p>
          <a:p>
            <a:pPr marL="971550" lvl="1" indent="-514350">
              <a:buFont typeface="+mj-lt"/>
              <a:buAutoNum type="alphaUcPeriod" startAt="5"/>
            </a:pPr>
            <a:r>
              <a:rPr lang="en-US" sz="2600" b="1" dirty="0" smtClean="0"/>
              <a:t>Possible conflict between securities market regulators and prudential regulators</a:t>
            </a:r>
          </a:p>
          <a:p>
            <a:pPr marL="914400" lvl="1" indent="0">
              <a:buNone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4"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66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305800" cy="5105400"/>
          </a:xfrm>
        </p:spPr>
        <p:txBody>
          <a:bodyPr/>
          <a:lstStyle/>
          <a:p>
            <a:pPr marL="457200" lvl="1" indent="-457200">
              <a:buFont typeface="+mj-lt"/>
              <a:buAutoNum type="romanUcPeriod" startAt="6"/>
            </a:pPr>
            <a:r>
              <a:rPr lang="en-US" sz="2600" b="1" dirty="0"/>
              <a:t>The task that lays ahead is a large one: how to maintain the highest practicable degree of worldwide comparability by securing the support of </a:t>
            </a:r>
            <a:endParaRPr lang="en-US" sz="2600" b="1" dirty="0" smtClean="0"/>
          </a:p>
          <a:p>
            <a:pPr marL="1371600" indent="-457200">
              <a:buFont typeface="+mj-lt"/>
              <a:buAutoNum type="arabicPeriod"/>
            </a:pPr>
            <a:r>
              <a:rPr lang="en-US" sz="2600" dirty="0" smtClean="0"/>
              <a:t>standard </a:t>
            </a:r>
            <a:r>
              <a:rPr lang="en-US" sz="2600" dirty="0"/>
              <a:t>setters or government agencies that </a:t>
            </a:r>
            <a:r>
              <a:rPr lang="en-US" sz="2600" dirty="0" smtClean="0"/>
              <a:t>endorse </a:t>
            </a:r>
            <a:r>
              <a:rPr lang="en-US" sz="2600" dirty="0"/>
              <a:t>IFRSs promptly and fully in their respective jurisdictions, </a:t>
            </a:r>
          </a:p>
          <a:p>
            <a:pPr marL="1371600" indent="-457200">
              <a:buFont typeface="+mj-lt"/>
              <a:buAutoNum type="arabicPeriod"/>
            </a:pPr>
            <a:r>
              <a:rPr lang="en-US" sz="2600" dirty="0" smtClean="0"/>
              <a:t>external </a:t>
            </a:r>
            <a:r>
              <a:rPr lang="en-US" sz="2600" dirty="0"/>
              <a:t>auditors </a:t>
            </a:r>
            <a:r>
              <a:rPr lang="en-US" sz="2600"/>
              <a:t>who </a:t>
            </a:r>
            <a:r>
              <a:rPr lang="en-US" sz="2600" smtClean="0"/>
              <a:t>see </a:t>
            </a:r>
            <a:r>
              <a:rPr lang="en-US" sz="2600" dirty="0"/>
              <a:t>to it that companies adhere to all of the terms of IFRSs, and</a:t>
            </a:r>
          </a:p>
          <a:p>
            <a:pPr marL="1371600" indent="-457200">
              <a:buFont typeface="+mj-lt"/>
              <a:buAutoNum type="arabicPeriod" startAt="3"/>
            </a:pPr>
            <a:r>
              <a:rPr lang="en-US" sz="2600" dirty="0" smtClean="0"/>
              <a:t>regulators </a:t>
            </a:r>
            <a:r>
              <a:rPr lang="en-US" sz="2600" dirty="0"/>
              <a:t>who proactively enforce compliance by </a:t>
            </a:r>
            <a:r>
              <a:rPr lang="en-US" sz="2600" dirty="0" smtClean="0"/>
              <a:t>  companies </a:t>
            </a:r>
            <a:r>
              <a:rPr lang="en-US" sz="2600" dirty="0"/>
              <a:t>with IFRSs</a:t>
            </a:r>
          </a:p>
          <a:p>
            <a:pPr marL="0" lvl="1" indent="0">
              <a:buNone/>
            </a:pPr>
            <a:endParaRPr lang="en-US" sz="2800" b="1" dirty="0" smtClean="0"/>
          </a:p>
          <a:p>
            <a:pPr marL="0" lvl="1" indent="0">
              <a:buNone/>
            </a:pPr>
            <a:endParaRPr lang="en-US" sz="2800" b="1" dirty="0"/>
          </a:p>
          <a:p>
            <a:pPr marL="457200" lvl="1" indent="-457200">
              <a:buFont typeface="+mj-lt"/>
              <a:buAutoNum type="romanUcPeriod" startAt="6"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4"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5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305800" cy="5105400"/>
          </a:xfrm>
        </p:spPr>
        <p:txBody>
          <a:bodyPr/>
          <a:lstStyle/>
          <a:p>
            <a:pPr marL="914400" indent="0"/>
            <a:r>
              <a:rPr lang="en-US" sz="2600" dirty="0"/>
              <a:t>Also important is a vigilant financial press </a:t>
            </a:r>
            <a:r>
              <a:rPr lang="en-US" sz="2600" dirty="0" smtClean="0"/>
              <a:t>that draws </a:t>
            </a:r>
            <a:r>
              <a:rPr lang="en-US" sz="2600" dirty="0"/>
              <a:t>attention to deficient financial </a:t>
            </a:r>
            <a:r>
              <a:rPr lang="en-US" sz="2600" dirty="0" smtClean="0"/>
              <a:t>reporting</a:t>
            </a:r>
          </a:p>
          <a:p>
            <a:pPr marL="914400" indent="-457200"/>
            <a:endParaRPr lang="en-US" sz="2600" dirty="0"/>
          </a:p>
          <a:p>
            <a:pPr marL="914400" indent="0"/>
            <a:r>
              <a:rPr lang="en-US" sz="2600" dirty="0"/>
              <a:t>The IASB’s task is to issue standards that call </a:t>
            </a:r>
            <a:r>
              <a:rPr lang="en-US" sz="2600" dirty="0" smtClean="0"/>
              <a:t>for accounting </a:t>
            </a:r>
            <a:r>
              <a:rPr lang="en-US" sz="2600" dirty="0"/>
              <a:t>information which reflects economic reality and is complemented to the extent necessary by full disclosure of pertinent supplementary information</a:t>
            </a:r>
          </a:p>
          <a:p>
            <a:pPr marL="0" lvl="1" indent="0">
              <a:buNone/>
            </a:pPr>
            <a:endParaRPr lang="en-US" sz="2600" b="1" dirty="0" smtClean="0"/>
          </a:p>
          <a:p>
            <a:pPr marL="0" lvl="1" indent="0">
              <a:buNone/>
            </a:pPr>
            <a:endParaRPr lang="en-US" sz="2800" b="1" dirty="0"/>
          </a:p>
          <a:p>
            <a:pPr marL="457200" lvl="1" indent="-457200">
              <a:buFont typeface="+mj-lt"/>
              <a:buAutoNum type="romanUcPeriod" startAt="6"/>
            </a:pPr>
            <a:endParaRPr lang="en-US" sz="2600" b="1" dirty="0" smtClean="0"/>
          </a:p>
          <a:p>
            <a:pPr marL="0" lvl="1" indent="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4"/>
            </a:pPr>
            <a:endParaRPr lang="en-US" sz="2600" b="1" dirty="0"/>
          </a:p>
          <a:p>
            <a:pPr marL="914400" lvl="1" indent="-457200">
              <a:buNone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 startAt="3"/>
            </a:pPr>
            <a:endParaRPr lang="en-US" sz="2600" b="1" dirty="0" smtClean="0"/>
          </a:p>
          <a:p>
            <a:pPr marL="1428750" lvl="1" indent="-514350">
              <a:buFont typeface="+mj-lt"/>
              <a:buAutoNum type="arabi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1485900" lvl="1" indent="-571500">
              <a:buFont typeface="+mj-lt"/>
              <a:buAutoNum type="alphaUcPeriod"/>
            </a:pPr>
            <a:endParaRPr lang="en-US" sz="2600" b="1" dirty="0"/>
          </a:p>
          <a:p>
            <a:pPr marL="914400" lvl="1" indent="0">
              <a:buNone/>
            </a:pPr>
            <a:endParaRPr lang="en-US" sz="2600" b="1" dirty="0"/>
          </a:p>
          <a:p>
            <a:pPr marL="1371600" lvl="1" indent="-457200">
              <a:buFont typeface="+mj-lt"/>
              <a:buAutoNum type="romanUcPeriod" startAt="3"/>
            </a:pPr>
            <a:endParaRPr lang="en-US" sz="2600" b="1" dirty="0" smtClean="0"/>
          </a:p>
          <a:p>
            <a:pPr marL="971550" lvl="1" indent="-514350">
              <a:buFont typeface="+mj-lt"/>
              <a:buAutoNum type="romanUcPeriod" startAt="3"/>
            </a:pPr>
            <a:endParaRPr lang="en-US" sz="2600" b="1" dirty="0" smtClean="0"/>
          </a:p>
          <a:p>
            <a:pPr marL="9144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UcPeriod"/>
            </a:pPr>
            <a:endParaRPr lang="en-US" sz="2600" b="1" dirty="0" smtClean="0"/>
          </a:p>
          <a:p>
            <a:pPr marL="1371600" lvl="1" indent="0">
              <a:buNone/>
            </a:pPr>
            <a:endParaRPr lang="en-US" sz="2600" b="1" dirty="0" smtClean="0"/>
          </a:p>
          <a:p>
            <a:pPr marL="1371600" lvl="1" indent="-457200">
              <a:buFont typeface="+mj-lt"/>
              <a:buAutoNum type="alphaLcPeriod"/>
            </a:pPr>
            <a:endParaRPr lang="en-US" sz="2600" b="1" dirty="0" smtClean="0"/>
          </a:p>
          <a:p>
            <a:pPr marL="971550" lvl="1" indent="-514350">
              <a:buFont typeface="+mj-lt"/>
              <a:buAutoNum type="alphaUcPeriod"/>
            </a:pPr>
            <a:endParaRPr lang="en-US" sz="2600" b="1" dirty="0" smtClean="0"/>
          </a:p>
          <a:p>
            <a:pPr marL="457200" lvl="1" indent="-457200">
              <a:buNone/>
            </a:pP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73F7-7827-40AC-B535-96D94C3D30C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59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1603</Words>
  <Application>Microsoft Office PowerPoint</Application>
  <PresentationFormat>On-screen Show (4:3)</PresentationFormat>
  <Paragraphs>332</Paragraphs>
  <Slides>23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Seema</dc:creator>
  <cp:lastModifiedBy>me3</cp:lastModifiedBy>
  <cp:revision>320</cp:revision>
  <cp:lastPrinted>2013-02-12T16:21:37Z</cp:lastPrinted>
  <dcterms:created xsi:type="dcterms:W3CDTF">2009-09-11T02:19:25Z</dcterms:created>
  <dcterms:modified xsi:type="dcterms:W3CDTF">2013-02-15T16:49:56Z</dcterms:modified>
</cp:coreProperties>
</file>